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7" r:id="rId4"/>
  </p:sldMasterIdLst>
  <p:notesMasterIdLst>
    <p:notesMasterId r:id="rId25"/>
  </p:notesMasterIdLst>
  <p:sldIdLst>
    <p:sldId id="256" r:id="rId5"/>
    <p:sldId id="358" r:id="rId6"/>
    <p:sldId id="270" r:id="rId7"/>
    <p:sldId id="360" r:id="rId8"/>
    <p:sldId id="376" r:id="rId9"/>
    <p:sldId id="378" r:id="rId10"/>
    <p:sldId id="379" r:id="rId11"/>
    <p:sldId id="380" r:id="rId12"/>
    <p:sldId id="381" r:id="rId13"/>
    <p:sldId id="382" r:id="rId14"/>
    <p:sldId id="377" r:id="rId15"/>
    <p:sldId id="374" r:id="rId16"/>
    <p:sldId id="375" r:id="rId17"/>
    <p:sldId id="373" r:id="rId18"/>
    <p:sldId id="383" r:id="rId19"/>
    <p:sldId id="384" r:id="rId20"/>
    <p:sldId id="385" r:id="rId21"/>
    <p:sldId id="386" r:id="rId22"/>
    <p:sldId id="359" r:id="rId23"/>
    <p:sldId id="26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636" y="10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3" d="100"/>
          <a:sy n="83" d="100"/>
        </p:scale>
        <p:origin x="2274"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90C43E-5EEF-443B-AEB9-2D45B8F4AF4F}" type="datetimeFigureOut">
              <a:rPr lang="en-US" smtClean="0"/>
              <a:t>5/15/2016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6749EE-0623-43D7-8084-EC6C776BBF87}" type="slidenum">
              <a:rPr lang="en-US" smtClean="0"/>
              <a:t>‹Nº›</a:t>
            </a:fld>
            <a:endParaRPr lang="en-US"/>
          </a:p>
        </p:txBody>
      </p:sp>
    </p:spTree>
    <p:extLst>
      <p:ext uri="{BB962C8B-B14F-4D97-AF65-F5344CB8AC3E}">
        <p14:creationId xmlns:p14="http://schemas.microsoft.com/office/powerpoint/2010/main" val="1081014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5/15/2016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695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5/15/2016 10:48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28392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19</a:t>
            </a:fld>
            <a:endParaRPr lang="en-US"/>
          </a:p>
        </p:txBody>
      </p:sp>
    </p:spTree>
    <p:extLst>
      <p:ext uri="{BB962C8B-B14F-4D97-AF65-F5344CB8AC3E}">
        <p14:creationId xmlns:p14="http://schemas.microsoft.com/office/powerpoint/2010/main" val="3765787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F6749EE-0623-43D7-8084-EC6C776BBF87}" type="slidenum">
              <a:rPr lang="en-US" smtClean="0"/>
              <a:t>20</a:t>
            </a:fld>
            <a:endParaRPr lang="en-US"/>
          </a:p>
        </p:txBody>
      </p:sp>
    </p:spTree>
    <p:extLst>
      <p:ext uri="{BB962C8B-B14F-4D97-AF65-F5344CB8AC3E}">
        <p14:creationId xmlns:p14="http://schemas.microsoft.com/office/powerpoint/2010/main" val="1285163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5/15/2016 10:48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7799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5/15/2016 10:48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2580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5/15/2016 10:48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7788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5/15/2016 10:48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1770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5/15/2016 10:48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12</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617686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5/15/2016 10:48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13</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74419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5/15/2016 10:48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73099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5/15/2016 10:48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16</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41062716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
        <p:nvSpPr>
          <p:cNvPr id="35"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subtitle</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
        <p:nvSpPr>
          <p:cNvPr id="21"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subtitle</a:t>
            </a:r>
          </a:p>
        </p:txBody>
      </p:sp>
    </p:spTree>
    <p:extLst>
      <p:ext uri="{BB962C8B-B14F-4D97-AF65-F5344CB8AC3E}">
        <p14:creationId xmlns:p14="http://schemas.microsoft.com/office/powerpoint/2010/main" val="429393416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67722563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94169643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3" name="Rectangle 2"/>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4" name="Rectangle 3"/>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49022106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989362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a:t>Click to edit title</a:t>
            </a:r>
          </a:p>
        </p:txBody>
      </p:sp>
    </p:spTree>
    <p:extLst>
      <p:ext uri="{BB962C8B-B14F-4D97-AF65-F5344CB8AC3E}">
        <p14:creationId xmlns:p14="http://schemas.microsoft.com/office/powerpoint/2010/main" val="3499523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a:t>Click to edit title</a:t>
            </a:r>
          </a:p>
        </p:txBody>
      </p:sp>
    </p:spTree>
    <p:extLst>
      <p:ext uri="{BB962C8B-B14F-4D97-AF65-F5344CB8AC3E}">
        <p14:creationId xmlns:p14="http://schemas.microsoft.com/office/powerpoint/2010/main" val="31697523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a:t>Click to edit title</a:t>
            </a:r>
          </a:p>
        </p:txBody>
      </p:sp>
    </p:spTree>
    <p:extLst>
      <p:ext uri="{BB962C8B-B14F-4D97-AF65-F5344CB8AC3E}">
        <p14:creationId xmlns:p14="http://schemas.microsoft.com/office/powerpoint/2010/main" val="34784140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a:t>Click icon to add picture</a:t>
            </a:r>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a:t>Click to edit title</a:t>
            </a:r>
          </a:p>
        </p:txBody>
      </p:sp>
    </p:spTree>
    <p:extLst>
      <p:ext uri="{BB962C8B-B14F-4D97-AF65-F5344CB8AC3E}">
        <p14:creationId xmlns:p14="http://schemas.microsoft.com/office/powerpoint/2010/main" val="550055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view">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a:t>Review</a:t>
            </a:r>
          </a:p>
        </p:txBody>
      </p:sp>
    </p:spTree>
    <p:extLst>
      <p:ext uri="{BB962C8B-B14F-4D97-AF65-F5344CB8AC3E}">
        <p14:creationId xmlns:p14="http://schemas.microsoft.com/office/powerpoint/2010/main" val="3266864088"/>
      </p:ext>
    </p:extLst>
  </p:cSld>
  <p:clrMapOvr>
    <a:masterClrMapping/>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176554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a:t>Agenda</a:t>
            </a:r>
          </a:p>
        </p:txBody>
      </p:sp>
    </p:spTree>
    <p:extLst>
      <p:ext uri="{BB962C8B-B14F-4D97-AF65-F5344CB8AC3E}">
        <p14:creationId xmlns:p14="http://schemas.microsoft.com/office/powerpoint/2010/main" val="1668314332"/>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cSld name="1_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
        <p:nvSpPr>
          <p:cNvPr id="3" name="Subtitle 2"/>
          <p:cNvSpPr>
            <a:spLocks noGrp="1"/>
          </p:cNvSpPr>
          <p:nvPr userDrawn="1">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subtitle</a:t>
            </a:r>
          </a:p>
        </p:txBody>
      </p:sp>
    </p:spTree>
    <p:extLst>
      <p:ext uri="{BB962C8B-B14F-4D97-AF65-F5344CB8AC3E}">
        <p14:creationId xmlns:p14="http://schemas.microsoft.com/office/powerpoint/2010/main" val="264314906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8391194"/>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2"/>
                </a:solidFill>
                <a:effectLst/>
              </a:defRPr>
            </a:lvl1pPr>
          </a:lstStyle>
          <a:p>
            <a:r>
              <a:rPr lang="en-US" dirty="0"/>
              <a:t>Agenda</a:t>
            </a:r>
          </a:p>
        </p:txBody>
      </p:sp>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a:lvl2pPr>
            <a:lvl3pPr marL="692150" indent="-227013">
              <a:defRPr/>
            </a:lvl3pPr>
            <a:lvl4pPr marL="1149350" indent="-227013">
              <a:defRPr/>
            </a:lvl4pPr>
            <a:lvl5pPr marL="1606550" indent="-227013">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815472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Recodin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sp>
        <p:nvSpPr>
          <p:cNvPr id="3" name="Media Placeholder 2"/>
          <p:cNvSpPr>
            <a:spLocks noGrp="1"/>
          </p:cNvSpPr>
          <p:nvPr>
            <p:ph type="media"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9730862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a:t>Click to edit title</a:t>
            </a:r>
          </a:p>
        </p:txBody>
      </p:sp>
    </p:spTree>
    <p:extLst>
      <p:ext uri="{BB962C8B-B14F-4D97-AF65-F5344CB8AC3E}">
        <p14:creationId xmlns:p14="http://schemas.microsoft.com/office/powerpoint/2010/main" val="32079143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ubSection Header">
    <p:spTree>
      <p:nvGrpSpPr>
        <p:cNvPr id="1" name=""/>
        <p:cNvGrpSpPr/>
        <p:nvPr/>
      </p:nvGrpSpPr>
      <p:grpSpPr>
        <a:xfrm>
          <a:off x="0" y="0"/>
          <a:ext cx="0" cy="0"/>
          <a:chOff x="0" y="0"/>
          <a:chExt cx="0" cy="0"/>
        </a:xfrm>
      </p:grpSpPr>
      <p:sp>
        <p:nvSpPr>
          <p:cNvPr id="2" name="Rectangle 1"/>
          <p:cNvSpPr/>
          <p:nvPr userDrawn="1"/>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a:t>Click to edit title</a:t>
            </a:r>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a:t>Click to edit Master text styles</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Tree>
    <p:extLst>
      <p:ext uri="{BB962C8B-B14F-4D97-AF65-F5344CB8AC3E}">
        <p14:creationId xmlns:p14="http://schemas.microsoft.com/office/powerpoint/2010/main" val="296408395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a:t>Click to edit title</a:t>
            </a:r>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a:t>Click to edit Master text styles</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68994668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71631613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91731348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9495486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EMO Lead-in">
    <p:bg>
      <p:bgPr>
        <a:solidFill>
          <a:schemeClr val="accent2"/>
        </a:solidFill>
        <a:effectLst/>
      </p:bgPr>
    </p:bg>
    <p:spTree>
      <p:nvGrpSpPr>
        <p:cNvPr id="1" name=""/>
        <p:cNvGrpSpPr/>
        <p:nvPr/>
      </p:nvGrpSpPr>
      <p:grpSpPr>
        <a:xfrm>
          <a:off x="0" y="0"/>
          <a:ext cx="0" cy="0"/>
          <a:chOff x="0" y="0"/>
          <a:chExt cx="0" cy="0"/>
        </a:xfrm>
      </p:grpSpPr>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a:t>0:00</a:t>
            </a:r>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
        <p:nvSpPr>
          <p:cNvPr id="21"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
        <p:nvSpPr>
          <p:cNvPr id="35" name="TextBox 34"/>
          <p:cNvSpPr txBox="1"/>
          <p:nvPr userDrawn="1"/>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a:solidFill>
                  <a:schemeClr val="bg1"/>
                </a:solidFill>
              </a:rPr>
              <a:t>DEMO</a:t>
            </a:r>
          </a:p>
        </p:txBody>
      </p:sp>
    </p:spTree>
    <p:extLst>
      <p:ext uri="{BB962C8B-B14F-4D97-AF65-F5344CB8AC3E}">
        <p14:creationId xmlns:p14="http://schemas.microsoft.com/office/powerpoint/2010/main" val="29611751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3" name="Rectangle 2"/>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419586048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69518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a:t>Click to edit title</a:t>
            </a:r>
          </a:p>
        </p:txBody>
      </p:sp>
    </p:spTree>
    <p:extLst>
      <p:ext uri="{BB962C8B-B14F-4D97-AF65-F5344CB8AC3E}">
        <p14:creationId xmlns:p14="http://schemas.microsoft.com/office/powerpoint/2010/main" val="2837474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a:t>Click to edit title</a:t>
            </a:r>
          </a:p>
        </p:txBody>
      </p:sp>
    </p:spTree>
    <p:extLst>
      <p:ext uri="{BB962C8B-B14F-4D97-AF65-F5344CB8AC3E}">
        <p14:creationId xmlns:p14="http://schemas.microsoft.com/office/powerpoint/2010/main" val="16609015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a:t>Click to edit title</a:t>
            </a:r>
          </a:p>
        </p:txBody>
      </p:sp>
    </p:spTree>
    <p:extLst>
      <p:ext uri="{BB962C8B-B14F-4D97-AF65-F5344CB8AC3E}">
        <p14:creationId xmlns:p14="http://schemas.microsoft.com/office/powerpoint/2010/main" val="11609257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a:t>Click to edit title</a:t>
            </a:r>
          </a:p>
        </p:txBody>
      </p:sp>
    </p:spTree>
    <p:extLst>
      <p:ext uri="{BB962C8B-B14F-4D97-AF65-F5344CB8AC3E}">
        <p14:creationId xmlns:p14="http://schemas.microsoft.com/office/powerpoint/2010/main" val="14206688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Closing">
    <p:bg>
      <p:bgPr>
        <a:solidFill>
          <a:schemeClr val="accent1"/>
        </a:solidFill>
        <a:effectLst/>
      </p:bgPr>
    </p:bg>
    <p:spTree>
      <p:nvGrpSpPr>
        <p:cNvPr id="1" name=""/>
        <p:cNvGrpSpPr/>
        <p:nvPr/>
      </p:nvGrpSpPr>
      <p:grpSpPr>
        <a:xfrm>
          <a:off x="0" y="0"/>
          <a:ext cx="0" cy="0"/>
          <a:chOff x="0" y="0"/>
          <a:chExt cx="0" cy="0"/>
        </a:xfrm>
      </p:grpSpPr>
      <p:grpSp>
        <p:nvGrpSpPr>
          <p:cNvPr id="44" name="Group 43"/>
          <p:cNvGrpSpPr/>
          <p:nvPr userDrawn="1"/>
        </p:nvGrpSpPr>
        <p:grpSpPr>
          <a:xfrm>
            <a:off x="459229"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grpSp>
    </p:spTree>
    <p:extLst>
      <p:ext uri="{BB962C8B-B14F-4D97-AF65-F5344CB8AC3E}">
        <p14:creationId xmlns:p14="http://schemas.microsoft.com/office/powerpoint/2010/main" val="2653081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609600" y="1079503"/>
            <a:ext cx="10972800" cy="402674"/>
          </a:xfrm>
        </p:spPr>
        <p:txBody>
          <a:bodyPr/>
          <a:lstStyle>
            <a:lvl1pPr marL="0" indent="0">
              <a:buNone/>
              <a:defRPr sz="1600">
                <a:solidFill>
                  <a:schemeClr val="tx1"/>
                </a:solidFill>
              </a:defRPr>
            </a:lvl1pPr>
            <a:lvl2pPr marL="232773" indent="0">
              <a:buNone/>
              <a:defRPr sz="1600">
                <a:solidFill>
                  <a:schemeClr val="tx1"/>
                </a:solidFill>
              </a:defRPr>
            </a:lvl2pPr>
            <a:lvl3pPr marL="457084" indent="0">
              <a:buNone/>
              <a:defRPr sz="1600">
                <a:solidFill>
                  <a:schemeClr val="tx1"/>
                </a:solidFill>
              </a:defRPr>
            </a:lvl3pPr>
            <a:lvl4pPr marL="689855" indent="0">
              <a:buNone/>
              <a:defRPr sz="1600">
                <a:solidFill>
                  <a:schemeClr val="tx1"/>
                </a:solidFill>
              </a:defRPr>
            </a:lvl4pPr>
            <a:lvl5pPr marL="914164" indent="0">
              <a:buNone/>
              <a:defRPr sz="1600">
                <a:solidFill>
                  <a:schemeClr val="tx1"/>
                </a:solidFill>
              </a:defRPr>
            </a:lvl5pPr>
          </a:lstStyle>
          <a:p>
            <a:pPr lvl="0"/>
            <a:r>
              <a:rPr lang="en-US" dirty="0"/>
              <a:t>Click to edit text</a:t>
            </a:r>
          </a:p>
        </p:txBody>
      </p:sp>
      <p:sp>
        <p:nvSpPr>
          <p:cNvPr id="8" name="Date Placeholder 7"/>
          <p:cNvSpPr>
            <a:spLocks noGrp="1"/>
          </p:cNvSpPr>
          <p:nvPr>
            <p:ph type="dt" sz="half" idx="18"/>
          </p:nvPr>
        </p:nvSpPr>
        <p:spPr>
          <a:xfrm>
            <a:off x="2570044" y="6347738"/>
            <a:ext cx="1465007" cy="184670"/>
          </a:xfrm>
          <a:prstGeom prst="rect">
            <a:avLst/>
          </a:prstGeom>
        </p:spPr>
        <p:txBody>
          <a:bodyPr/>
          <a:lstStyle/>
          <a:p>
            <a:fld id="{5C4A0D7F-3A04-401B-B93A-D2B4A04D7D6E}" type="datetime1">
              <a:rPr lang="en-US" smtClean="0">
                <a:solidFill>
                  <a:srgbClr val="979796">
                    <a:lumMod val="40000"/>
                    <a:lumOff val="60000"/>
                  </a:srgbClr>
                </a:solidFill>
              </a:rPr>
              <a:pPr/>
              <a:t>5/15/2016</a:t>
            </a:fld>
            <a:endParaRPr lang="en-US" dirty="0">
              <a:solidFill>
                <a:srgbClr val="979796">
                  <a:lumMod val="40000"/>
                  <a:lumOff val="60000"/>
                </a:srgbClr>
              </a:solidFill>
            </a:endParaRPr>
          </a:p>
        </p:txBody>
      </p:sp>
      <p:sp>
        <p:nvSpPr>
          <p:cNvPr id="9" name="Footer Placeholder 8"/>
          <p:cNvSpPr>
            <a:spLocks noGrp="1"/>
          </p:cNvSpPr>
          <p:nvPr>
            <p:ph type="ftr" sz="quarter" idx="19"/>
          </p:nvPr>
        </p:nvSpPr>
        <p:spPr>
          <a:xfrm>
            <a:off x="931880" y="6347739"/>
            <a:ext cx="1638164" cy="184671"/>
          </a:xfrm>
          <a:prstGeom prst="rect">
            <a:avLst/>
          </a:prstGeom>
        </p:spPr>
        <p:txBody>
          <a:bodyPr/>
          <a:lstStyle/>
          <a:p>
            <a:r>
              <a:rPr lang="en-US" dirty="0">
                <a:solidFill>
                  <a:srgbClr val="979796">
                    <a:lumMod val="40000"/>
                    <a:lumOff val="60000"/>
                  </a:srgbClr>
                </a:solidFill>
              </a:rPr>
              <a:t>Microsoft confidential</a:t>
            </a:r>
          </a:p>
        </p:txBody>
      </p:sp>
      <p:sp>
        <p:nvSpPr>
          <p:cNvPr id="10" name="Slide Number Placeholder 9"/>
          <p:cNvSpPr>
            <a:spLocks noGrp="1"/>
          </p:cNvSpPr>
          <p:nvPr>
            <p:ph type="sldNum" sz="quarter" idx="20"/>
          </p:nvPr>
        </p:nvSpPr>
        <p:spPr>
          <a:xfrm>
            <a:off x="609601" y="6347739"/>
            <a:ext cx="305234" cy="184672"/>
          </a:xfrm>
          <a:prstGeom prst="rect">
            <a:avLst/>
          </a:prstGeom>
        </p:spPr>
        <p:txBody>
          <a:bodyPr/>
          <a:lstStyle/>
          <a:p>
            <a:fld id="{B6F15528-21DE-4FAA-801E-634DDDAF4B2B}" type="slidenum">
              <a:rPr lang="en-US" smtClean="0">
                <a:solidFill>
                  <a:srgbClr val="979796">
                    <a:lumMod val="40000"/>
                    <a:lumOff val="60000"/>
                  </a:srgbClr>
                </a:solidFill>
              </a:rPr>
              <a:pPr/>
              <a:t>‹Nº›</a:t>
            </a:fld>
            <a:endParaRPr lang="en-US" dirty="0">
              <a:solidFill>
                <a:srgbClr val="979796">
                  <a:lumMod val="40000"/>
                  <a:lumOff val="60000"/>
                </a:srgbClr>
              </a:solidFill>
            </a:endParaRPr>
          </a:p>
        </p:txBody>
      </p:sp>
      <p:sp>
        <p:nvSpPr>
          <p:cNvPr id="11" name="Title 10"/>
          <p:cNvSpPr>
            <a:spLocks noGrp="1"/>
          </p:cNvSpPr>
          <p:nvPr>
            <p:ph type="title" hasCustomPrompt="1"/>
          </p:nvPr>
        </p:nvSpPr>
        <p:spPr>
          <a:xfrm>
            <a:off x="609600" y="535942"/>
            <a:ext cx="10972800" cy="517066"/>
          </a:xfrm>
        </p:spPr>
        <p:txBody>
          <a:bodyPr/>
          <a:lstStyle/>
          <a:p>
            <a:r>
              <a:rPr lang="en-US" dirty="0"/>
              <a:t>Click to edit title</a:t>
            </a:r>
          </a:p>
        </p:txBody>
      </p:sp>
    </p:spTree>
    <p:extLst>
      <p:ext uri="{BB962C8B-B14F-4D97-AF65-F5344CB8AC3E}">
        <p14:creationId xmlns:p14="http://schemas.microsoft.com/office/powerpoint/2010/main" val="4199851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609600" y="2326217"/>
            <a:ext cx="10972800" cy="2184808"/>
          </a:xfrm>
        </p:spPr>
        <p:txBody>
          <a:bodyPr/>
          <a:lstStyle>
            <a:lvl2pPr marL="766105" indent="-152375">
              <a:defRPr/>
            </a:lvl2pPr>
            <a:lvl3pPr marL="1371370" indent="-152375">
              <a:defRPr/>
            </a:lvl3pPr>
            <a:lvl4pPr marL="1985101" indent="-152375">
              <a:defRPr/>
            </a:lvl4pPr>
            <a:lvl5pPr marL="2590366" indent="-152375">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p:cNvSpPr>
            <a:spLocks noGrp="1"/>
          </p:cNvSpPr>
          <p:nvPr>
            <p:ph type="title" hasCustomPrompt="1"/>
          </p:nvPr>
        </p:nvSpPr>
        <p:spPr>
          <a:xfrm>
            <a:off x="609600" y="535940"/>
            <a:ext cx="10972800" cy="480731"/>
          </a:xfrm>
        </p:spPr>
        <p:txBody>
          <a:bodyPr/>
          <a:lstStyle/>
          <a:p>
            <a:r>
              <a:rPr lang="en-US" dirty="0"/>
              <a:t>Click to edit title</a:t>
            </a:r>
          </a:p>
        </p:txBody>
      </p:sp>
      <p:sp>
        <p:nvSpPr>
          <p:cNvPr id="12" name="Text Placeholder 13"/>
          <p:cNvSpPr>
            <a:spLocks noGrp="1"/>
          </p:cNvSpPr>
          <p:nvPr>
            <p:ph type="body" sz="quarter" idx="17" hasCustomPrompt="1"/>
          </p:nvPr>
        </p:nvSpPr>
        <p:spPr>
          <a:xfrm>
            <a:off x="609600" y="1079501"/>
            <a:ext cx="10972800" cy="402674"/>
          </a:xfrm>
        </p:spPr>
        <p:txBody>
          <a:bodyPr/>
          <a:lstStyle>
            <a:lvl1pPr marL="0" indent="0">
              <a:buNone/>
              <a:defRPr sz="1600">
                <a:solidFill>
                  <a:schemeClr val="tx1"/>
                </a:solidFill>
              </a:defRPr>
            </a:lvl1pPr>
            <a:lvl2pPr marL="232795" indent="0">
              <a:buNone/>
              <a:defRPr sz="1600">
                <a:solidFill>
                  <a:schemeClr val="tx1"/>
                </a:solidFill>
              </a:defRPr>
            </a:lvl2pPr>
            <a:lvl3pPr marL="457124" indent="0">
              <a:buNone/>
              <a:defRPr sz="1600">
                <a:solidFill>
                  <a:schemeClr val="tx1"/>
                </a:solidFill>
              </a:defRPr>
            </a:lvl3pPr>
            <a:lvl4pPr marL="689917" indent="0">
              <a:buNone/>
              <a:defRPr sz="1600">
                <a:solidFill>
                  <a:schemeClr val="tx1"/>
                </a:solidFill>
              </a:defRPr>
            </a:lvl4pPr>
            <a:lvl5pPr marL="914246" indent="0">
              <a:buNone/>
              <a:defRPr sz="1600">
                <a:solidFill>
                  <a:schemeClr val="tx1"/>
                </a:solidFill>
              </a:defRPr>
            </a:lvl5pPr>
          </a:lstStyle>
          <a:p>
            <a:pPr lvl="0"/>
            <a:r>
              <a:rPr lang="en-US" dirty="0"/>
              <a:t>Click to edit text</a:t>
            </a:r>
          </a:p>
        </p:txBody>
      </p:sp>
      <p:sp>
        <p:nvSpPr>
          <p:cNvPr id="13" name="Date Placeholder 12"/>
          <p:cNvSpPr>
            <a:spLocks noGrp="1"/>
          </p:cNvSpPr>
          <p:nvPr>
            <p:ph type="dt" sz="half" idx="18"/>
          </p:nvPr>
        </p:nvSpPr>
        <p:spPr>
          <a:xfrm>
            <a:off x="2570044" y="6347738"/>
            <a:ext cx="1465007" cy="184670"/>
          </a:xfrm>
          <a:prstGeom prst="rect">
            <a:avLst/>
          </a:prstGeom>
        </p:spPr>
        <p:txBody>
          <a:bodyPr/>
          <a:lstStyle/>
          <a:p>
            <a:fld id="{6DD3B76A-C5DE-4B9A-BEAE-BBF0DC17AAA8}" type="datetime1">
              <a:rPr lang="en-US" smtClean="0"/>
              <a:t>5/15/2016</a:t>
            </a:fld>
            <a:endParaRPr lang="en-US" dirty="0"/>
          </a:p>
        </p:txBody>
      </p:sp>
      <p:sp>
        <p:nvSpPr>
          <p:cNvPr id="14" name="Footer Placeholder 13"/>
          <p:cNvSpPr>
            <a:spLocks noGrp="1"/>
          </p:cNvSpPr>
          <p:nvPr>
            <p:ph type="ftr" sz="quarter" idx="19"/>
          </p:nvPr>
        </p:nvSpPr>
        <p:spPr>
          <a:xfrm>
            <a:off x="931880" y="6347739"/>
            <a:ext cx="1638164" cy="184671"/>
          </a:xfrm>
          <a:prstGeom prst="rect">
            <a:avLst/>
          </a:prstGeom>
        </p:spPr>
        <p:txBody>
          <a:bodyPr/>
          <a:lstStyle/>
          <a:p>
            <a:r>
              <a:rPr lang="en-US"/>
              <a:t>Microsoft confidential</a:t>
            </a:r>
            <a:endParaRPr lang="en-US" dirty="0"/>
          </a:p>
        </p:txBody>
      </p:sp>
      <p:sp>
        <p:nvSpPr>
          <p:cNvPr id="15" name="Slide Number Placeholder 14"/>
          <p:cNvSpPr>
            <a:spLocks noGrp="1"/>
          </p:cNvSpPr>
          <p:nvPr>
            <p:ph type="sldNum" sz="quarter" idx="20"/>
          </p:nvPr>
        </p:nvSpPr>
        <p:spPr>
          <a:xfrm>
            <a:off x="609601" y="6347739"/>
            <a:ext cx="305234" cy="184672"/>
          </a:xfrm>
          <a:prstGeom prst="rect">
            <a:avLst/>
          </a:prstGeom>
        </p:spPr>
        <p:txBody>
          <a:bodyPr/>
          <a:lstStyle/>
          <a:p>
            <a:fld id="{B6F15528-21DE-4FAA-801E-634DDDAF4B2B}" type="slidenum">
              <a:rPr lang="en-US" smtClean="0"/>
              <a:pPr/>
              <a:t>‹Nº›</a:t>
            </a:fld>
            <a:endParaRPr lang="en-US" dirty="0"/>
          </a:p>
        </p:txBody>
      </p:sp>
    </p:spTree>
    <p:extLst>
      <p:ext uri="{BB962C8B-B14F-4D97-AF65-F5344CB8AC3E}">
        <p14:creationId xmlns:p14="http://schemas.microsoft.com/office/powerpoint/2010/main" val="234526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3_DEMO Lead-in">
    <p:bg>
      <p:bgPr>
        <a:solidFill>
          <a:schemeClr val="accent2"/>
        </a:solidFill>
        <a:effectLst/>
      </p:bgPr>
    </p:bg>
    <p:spTree>
      <p:nvGrpSpPr>
        <p:cNvPr id="1" name=""/>
        <p:cNvGrpSpPr/>
        <p:nvPr/>
      </p:nvGrpSpPr>
      <p:grpSpPr>
        <a:xfrm>
          <a:off x="0" y="0"/>
          <a:ext cx="0" cy="0"/>
          <a:chOff x="0" y="0"/>
          <a:chExt cx="0" cy="0"/>
        </a:xfrm>
      </p:grpSpPr>
      <p:sp>
        <p:nvSpPr>
          <p:cNvPr id="4" name="TextBox 3"/>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
        <p:nvSpPr>
          <p:cNvPr id="34" name="TextBox 33"/>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a:solidFill>
                  <a:schemeClr val="bg1"/>
                </a:solidFill>
              </a:rPr>
              <a:t>DEMO</a:t>
            </a:r>
          </a:p>
        </p:txBody>
      </p:sp>
      <p:sp>
        <p:nvSpPr>
          <p:cNvPr id="46" name="TextBox 45"/>
          <p:cNvSpPr txBox="1"/>
          <p:nvPr userDrawn="1"/>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a:solidFill>
                  <a:schemeClr val="bg1"/>
                </a:solidFill>
              </a:rPr>
              <a:t>DEMO</a:t>
            </a:r>
          </a:p>
        </p:txBody>
      </p:sp>
    </p:spTree>
    <p:extLst>
      <p:ext uri="{BB962C8B-B14F-4D97-AF65-F5344CB8AC3E}">
        <p14:creationId xmlns:p14="http://schemas.microsoft.com/office/powerpoint/2010/main" val="2292527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LAB">
    <p:bg>
      <p:bgPr>
        <a:solidFill>
          <a:schemeClr val="accent3"/>
        </a:solidFill>
        <a:effectLst/>
      </p:bgPr>
    </p:bg>
    <p:spTree>
      <p:nvGrpSpPr>
        <p:cNvPr id="1" name=""/>
        <p:cNvGrpSpPr/>
        <p:nvPr/>
      </p:nvGrpSpPr>
      <p:grpSpPr>
        <a:xfrm>
          <a:off x="0" y="0"/>
          <a:ext cx="0" cy="0"/>
          <a:chOff x="0" y="0"/>
          <a:chExt cx="0" cy="0"/>
        </a:xfrm>
      </p:grpSpPr>
      <p:sp>
        <p:nvSpPr>
          <p:cNvPr id="36" name="Content Placeholder 35"/>
          <p:cNvSpPr>
            <a:spLocks noGrp="1"/>
          </p:cNvSpPr>
          <p:nvPr>
            <p:ph sz="quarter" idx="11" hasCustomPrompt="1"/>
          </p:nvPr>
        </p:nvSpPr>
        <p:spPr>
          <a:xfrm>
            <a:off x="703263" y="5721273"/>
            <a:ext cx="10760075" cy="823913"/>
          </a:xfrm>
        </p:spPr>
        <p:txBody>
          <a:bodyPr/>
          <a:lstStyle>
            <a:lvl1pPr>
              <a:defRPr sz="3600">
                <a:solidFill>
                  <a:schemeClr val="accent3">
                    <a:lumMod val="20000"/>
                    <a:lumOff val="80000"/>
                  </a:schemeClr>
                </a:solidFill>
                <a:latin typeface="Consolas" panose="020B0609020204030204" pitchFamily="49" charset="0"/>
                <a:cs typeface="Consolas" panose="020B0609020204030204" pitchFamily="49" charset="0"/>
              </a:defRPr>
            </a:lvl1pPr>
          </a:lstStyle>
          <a:p>
            <a:pPr lvl="0"/>
            <a:r>
              <a:rPr lang="en-US" dirty="0"/>
              <a:t>http://location</a:t>
            </a:r>
          </a:p>
        </p:txBody>
      </p:sp>
      <p:sp>
        <p:nvSpPr>
          <p:cNvPr id="34" name="TextBox 33"/>
          <p:cNvSpPr txBox="1"/>
          <p:nvPr/>
        </p:nvSpPr>
        <p:spPr>
          <a:xfrm>
            <a:off x="689547" y="3567659"/>
            <a:ext cx="1822807" cy="1218795"/>
          </a:xfrm>
          <a:prstGeom prst="rect">
            <a:avLst/>
          </a:prstGeom>
          <a:noFill/>
        </p:spPr>
        <p:txBody>
          <a:bodyPr wrap="none" lIns="137160" tIns="109728" rIns="137160" bIns="109728" rtlCol="0">
            <a:spAutoFit/>
          </a:bodyPr>
          <a:lstStyle/>
          <a:p>
            <a:pPr>
              <a:lnSpc>
                <a:spcPct val="90000"/>
              </a:lnSpc>
              <a:spcBef>
                <a:spcPts val="600"/>
              </a:spcBef>
            </a:pPr>
            <a:r>
              <a:rPr lang="en-US" sz="7200" dirty="0">
                <a:solidFill>
                  <a:schemeClr val="bg1"/>
                </a:solidFill>
              </a:rPr>
              <a:t>LAB</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Tree>
    <p:extLst>
      <p:ext uri="{BB962C8B-B14F-4D97-AF65-F5344CB8AC3E}">
        <p14:creationId xmlns:p14="http://schemas.microsoft.com/office/powerpoint/2010/main" val="15877244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402004"/>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5821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eco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0"/>
            <a:ext cx="12192000" cy="6858000"/>
          </a:xfrm>
        </p:spPr>
        <p:txBody>
          <a:bodyPr/>
          <a:lstStyle/>
          <a:p>
            <a:r>
              <a:rPr lang="en-US"/>
              <a:t>Click icon to add media</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spTree>
    <p:extLst>
      <p:ext uri="{BB962C8B-B14F-4D97-AF65-F5344CB8AC3E}">
        <p14:creationId xmlns:p14="http://schemas.microsoft.com/office/powerpoint/2010/main" val="34580222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a:t>Click to edit title</a:t>
            </a:r>
          </a:p>
        </p:txBody>
      </p:sp>
    </p:spTree>
    <p:extLst>
      <p:ext uri="{BB962C8B-B14F-4D97-AF65-F5344CB8AC3E}">
        <p14:creationId xmlns:p14="http://schemas.microsoft.com/office/powerpoint/2010/main" val="99413839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a:t>Click to edit title</a:t>
            </a:r>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25980526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a:t>Click to edit title</a:t>
            </a:r>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93906231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9601587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109728" rIns="137160" bIns="109728"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269239" y="1187620"/>
            <a:ext cx="11653523" cy="5379312"/>
          </a:xfrm>
          <a:prstGeom prst="rect">
            <a:avLst/>
          </a:prstGeom>
        </p:spPr>
        <p:txBody>
          <a:bodyPr vert="horz" lIns="137160" tIns="109728" rIns="137160" bIns="109728"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13910180"/>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13" r:id="rId22"/>
    <p:sldLayoutId id="2147483668" r:id="rId23"/>
    <p:sldLayoutId id="2147483709" r:id="rId24"/>
    <p:sldLayoutId id="2147483662" r:id="rId25"/>
    <p:sldLayoutId id="2147483711" r:id="rId26"/>
    <p:sldLayoutId id="2147483664" r:id="rId27"/>
    <p:sldLayoutId id="2147483665" r:id="rId28"/>
    <p:sldLayoutId id="2147483712" r:id="rId29"/>
    <p:sldLayoutId id="2147483666" r:id="rId30"/>
    <p:sldLayoutId id="2147483714" r:id="rId31"/>
    <p:sldLayoutId id="2147483674" r:id="rId32"/>
    <p:sldLayoutId id="2147483671" r:id="rId33"/>
    <p:sldLayoutId id="2147483672" r:id="rId34"/>
    <p:sldLayoutId id="2147483673" r:id="rId35"/>
    <p:sldLayoutId id="2147483675" r:id="rId36"/>
    <p:sldLayoutId id="2147483747" r:id="rId37"/>
    <p:sldLayoutId id="2147483748" r:id="rId38"/>
    <p:sldLayoutId id="2147483753" r:id="rId39"/>
    <p:sldLayoutId id="2147483754" r:id="rId40"/>
  </p:sldLayoutIdLst>
  <p:transition>
    <p:fade/>
  </p:transition>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3" Type="http://schemas.openxmlformats.org/officeDocument/2006/relationships/hyperlink" Target="http://geeks.ms/blogs/jsuarez" TargetMode="External"/><Relationship Id="rId2" Type="http://schemas.openxmlformats.org/officeDocument/2006/relationships/notesSlide" Target="../notesSlides/notesSlide1.xml"/><Relationship Id="rId1" Type="http://schemas.openxmlformats.org/officeDocument/2006/relationships/slideLayout" Target="../slideLayouts/slideLayout3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mailto:javiersuarezruiz@Hotmail.com"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40.xml"/><Relationship Id="rId4" Type="http://schemas.openxmlformats.org/officeDocument/2006/relationships/image" Target="../media/image8.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s-ES" sz="6600" dirty="0" smtClean="0"/>
              <a:t>Utilizando </a:t>
            </a:r>
            <a:r>
              <a:rPr lang="es-ES" sz="6600" dirty="0" err="1" smtClean="0"/>
              <a:t>HockeyApp</a:t>
            </a:r>
            <a:r>
              <a:rPr lang="es-ES" sz="6600" dirty="0" smtClean="0"/>
              <a:t/>
            </a:r>
            <a:br>
              <a:rPr lang="es-ES" sz="6600" dirty="0" smtClean="0"/>
            </a:br>
            <a:r>
              <a:rPr lang="es-ES" sz="2800" dirty="0" smtClean="0"/>
              <a:t>Despliegue continuo</a:t>
            </a:r>
            <a:endParaRPr lang="en-US" sz="2800" dirty="0"/>
          </a:p>
        </p:txBody>
      </p:sp>
      <p:sp>
        <p:nvSpPr>
          <p:cNvPr id="2" name="Subtitle 1"/>
          <p:cNvSpPr>
            <a:spLocks noGrp="1"/>
          </p:cNvSpPr>
          <p:nvPr>
            <p:ph type="subTitle" idx="1"/>
          </p:nvPr>
        </p:nvSpPr>
        <p:spPr>
          <a:xfrm>
            <a:off x="728296" y="3605732"/>
            <a:ext cx="7608765" cy="2238552"/>
          </a:xfrm>
        </p:spPr>
        <p:txBody>
          <a:bodyPr/>
          <a:lstStyle/>
          <a:p>
            <a:r>
              <a:rPr lang="en-US" dirty="0" smtClean="0">
                <a:solidFill>
                  <a:schemeClr val="bg1">
                    <a:lumMod val="75000"/>
                  </a:schemeClr>
                </a:solidFill>
              </a:rPr>
              <a:t>Javier </a:t>
            </a:r>
            <a:r>
              <a:rPr lang="en-US" dirty="0">
                <a:solidFill>
                  <a:schemeClr val="bg1">
                    <a:lumMod val="75000"/>
                  </a:schemeClr>
                </a:solidFill>
              </a:rPr>
              <a:t>Suárez</a:t>
            </a:r>
          </a:p>
        </p:txBody>
      </p:sp>
      <p:pic>
        <p:nvPicPr>
          <p:cNvPr id="4" name="Picture 2"/>
          <p:cNvPicPr>
            <a:picLocks noChangeAspect="1"/>
          </p:cNvPicPr>
          <p:nvPr/>
        </p:nvPicPr>
        <p:blipFill>
          <a:blip r:embed="rId2"/>
          <a:stretch>
            <a:fillRect/>
          </a:stretch>
        </p:blipFill>
        <p:spPr>
          <a:xfrm>
            <a:off x="8284518" y="2979738"/>
            <a:ext cx="3878262" cy="3878262"/>
          </a:xfrm>
          <a:prstGeom prst="rect">
            <a:avLst/>
          </a:prstGeom>
        </p:spPr>
      </p:pic>
    </p:spTree>
    <p:extLst>
      <p:ext uri="{BB962C8B-B14F-4D97-AF65-F5344CB8AC3E}">
        <p14:creationId xmlns:p14="http://schemas.microsoft.com/office/powerpoint/2010/main" val="190554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Entrega</a:t>
            </a:r>
            <a:r>
              <a:rPr lang="en-US" dirty="0" smtClean="0"/>
              <a:t> Continua</a:t>
            </a:r>
            <a:r>
              <a:rPr lang="en-US" dirty="0" smtClean="0"/>
              <a:t> </a:t>
            </a:r>
            <a:endParaRPr lang="en-US" sz="3921" dirty="0">
              <a:gradFill>
                <a:gsLst>
                  <a:gs pos="10101">
                    <a:schemeClr val="tx1"/>
                  </a:gs>
                  <a:gs pos="54000">
                    <a:schemeClr val="tx1"/>
                  </a:gs>
                </a:gsLst>
                <a:lin ang="5400000" scaled="0"/>
              </a:gradFill>
            </a:endParaRPr>
          </a:p>
        </p:txBody>
      </p:sp>
      <p:sp>
        <p:nvSpPr>
          <p:cNvPr id="4" name="TextBox 3"/>
          <p:cNvSpPr txBox="1"/>
          <p:nvPr/>
        </p:nvSpPr>
        <p:spPr>
          <a:xfrm>
            <a:off x="258623" y="1306919"/>
            <a:ext cx="5966533" cy="5458188"/>
          </a:xfrm>
          <a:prstGeom prst="rect">
            <a:avLst/>
          </a:prstGeom>
          <a:noFill/>
        </p:spPr>
        <p:txBody>
          <a:bodyPr wrap="square" lIns="179285" tIns="143428" rIns="179285" bIns="143428" rtlCol="0">
            <a:spAutoFit/>
          </a:bodyPr>
          <a:lstStyle/>
          <a:p>
            <a:pPr defTabSz="914367">
              <a:spcAft>
                <a:spcPts val="588"/>
              </a:spcAft>
              <a:defRPr/>
            </a:pPr>
            <a:r>
              <a:rPr lang="en-US" sz="3137" dirty="0" smtClean="0">
                <a:solidFill>
                  <a:schemeClr val="bg1">
                    <a:lumMod val="50000"/>
                  </a:schemeClr>
                </a:solidFill>
                <a:latin typeface="Segoe UI Light"/>
              </a:rPr>
              <a:t>¿</a:t>
            </a:r>
            <a:r>
              <a:rPr lang="en-US" sz="3137" dirty="0" err="1" smtClean="0">
                <a:solidFill>
                  <a:schemeClr val="bg1">
                    <a:lumMod val="50000"/>
                  </a:schemeClr>
                </a:solidFill>
                <a:latin typeface="Segoe UI Light"/>
              </a:rPr>
              <a:t>Cómo</a:t>
            </a:r>
            <a:r>
              <a:rPr lang="en-US" sz="3137" dirty="0" smtClean="0">
                <a:solidFill>
                  <a:schemeClr val="bg1">
                    <a:lumMod val="50000"/>
                  </a:schemeClr>
                </a:solidFill>
                <a:latin typeface="Segoe UI Light"/>
              </a:rPr>
              <a:t> </a:t>
            </a:r>
            <a:r>
              <a:rPr lang="en-US" sz="3137" dirty="0" err="1" smtClean="0">
                <a:solidFill>
                  <a:schemeClr val="bg1">
                    <a:lumMod val="50000"/>
                  </a:schemeClr>
                </a:solidFill>
                <a:latin typeface="Segoe UI Light"/>
              </a:rPr>
              <a:t>obtener</a:t>
            </a:r>
            <a:r>
              <a:rPr lang="en-US" sz="3137" dirty="0" smtClean="0">
                <a:solidFill>
                  <a:schemeClr val="bg1">
                    <a:lumMod val="50000"/>
                  </a:schemeClr>
                </a:solidFill>
                <a:latin typeface="Segoe UI Light"/>
              </a:rPr>
              <a:t> feedback de </a:t>
            </a:r>
            <a:r>
              <a:rPr lang="en-US" sz="3137" dirty="0" err="1" smtClean="0">
                <a:solidFill>
                  <a:schemeClr val="bg1">
                    <a:lumMod val="50000"/>
                  </a:schemeClr>
                </a:solidFill>
                <a:latin typeface="Segoe UI Light"/>
              </a:rPr>
              <a:t>los</a:t>
            </a:r>
            <a:r>
              <a:rPr lang="en-US" sz="3137" dirty="0" smtClean="0">
                <a:solidFill>
                  <a:schemeClr val="bg1">
                    <a:lumMod val="50000"/>
                  </a:schemeClr>
                </a:solidFill>
                <a:latin typeface="Segoe UI Light"/>
              </a:rPr>
              <a:t> testers de forma </a:t>
            </a:r>
            <a:r>
              <a:rPr lang="en-US" sz="3137" dirty="0" err="1" smtClean="0">
                <a:solidFill>
                  <a:schemeClr val="bg1">
                    <a:lumMod val="50000"/>
                  </a:schemeClr>
                </a:solidFill>
                <a:latin typeface="Segoe UI Light"/>
              </a:rPr>
              <a:t>rápida</a:t>
            </a:r>
            <a:r>
              <a:rPr lang="en-US" sz="3137" dirty="0" smtClean="0">
                <a:solidFill>
                  <a:schemeClr val="bg1">
                    <a:lumMod val="50000"/>
                  </a:schemeClr>
                </a:solidFill>
                <a:latin typeface="Segoe UI Light"/>
              </a:rPr>
              <a:t> t </a:t>
            </a:r>
            <a:r>
              <a:rPr lang="en-US" sz="3137" dirty="0" err="1" smtClean="0">
                <a:solidFill>
                  <a:schemeClr val="bg1">
                    <a:lumMod val="50000"/>
                  </a:schemeClr>
                </a:solidFill>
                <a:latin typeface="Segoe UI Light"/>
              </a:rPr>
              <a:t>efectiva</a:t>
            </a:r>
            <a:r>
              <a:rPr lang="en-US" sz="3137" dirty="0" smtClean="0">
                <a:solidFill>
                  <a:schemeClr val="bg1">
                    <a:lumMod val="50000"/>
                  </a:schemeClr>
                </a:solidFill>
                <a:latin typeface="Segoe UI Light"/>
              </a:rPr>
              <a:t> </a:t>
            </a:r>
            <a:r>
              <a:rPr lang="en-US" sz="3137" dirty="0" err="1" smtClean="0">
                <a:solidFill>
                  <a:schemeClr val="bg1">
                    <a:lumMod val="50000"/>
                  </a:schemeClr>
                </a:solidFill>
                <a:latin typeface="Segoe UI Light"/>
              </a:rPr>
              <a:t>en</a:t>
            </a:r>
            <a:r>
              <a:rPr lang="en-US" sz="3137" dirty="0" smtClean="0">
                <a:solidFill>
                  <a:schemeClr val="bg1">
                    <a:lumMod val="50000"/>
                  </a:schemeClr>
                </a:solidFill>
                <a:latin typeface="Segoe UI Light"/>
              </a:rPr>
              <a:t> </a:t>
            </a:r>
            <a:r>
              <a:rPr lang="en-US" sz="3137" dirty="0" err="1" smtClean="0">
                <a:solidFill>
                  <a:schemeClr val="bg1">
                    <a:lumMod val="50000"/>
                  </a:schemeClr>
                </a:solidFill>
                <a:latin typeface="Segoe UI Light"/>
              </a:rPr>
              <a:t>cada</a:t>
            </a:r>
            <a:r>
              <a:rPr lang="en-US" sz="3137" dirty="0" smtClean="0">
                <a:solidFill>
                  <a:schemeClr val="bg1">
                    <a:lumMod val="50000"/>
                  </a:schemeClr>
                </a:solidFill>
                <a:latin typeface="Segoe UI Light"/>
              </a:rPr>
              <a:t> build</a:t>
            </a:r>
            <a:r>
              <a:rPr lang="en-US" sz="3137" dirty="0">
                <a:solidFill>
                  <a:schemeClr val="bg1">
                    <a:lumMod val="50000"/>
                  </a:schemeClr>
                </a:solidFill>
                <a:latin typeface="Segoe UI Light"/>
              </a:rPr>
              <a:t>?</a:t>
            </a:r>
          </a:p>
          <a:p>
            <a:pPr defTabSz="914367">
              <a:lnSpc>
                <a:spcPct val="90000"/>
              </a:lnSpc>
              <a:spcAft>
                <a:spcPts val="588"/>
              </a:spcAft>
              <a:defRPr/>
            </a:pPr>
            <a:endParaRPr lang="en-US" sz="2353" dirty="0">
              <a:solidFill>
                <a:schemeClr val="bg1">
                  <a:lumMod val="50000"/>
                </a:schemeClr>
              </a:solidFill>
              <a:latin typeface="Segoe UI Light"/>
            </a:endParaRPr>
          </a:p>
          <a:p>
            <a:pPr defTabSz="914367">
              <a:lnSpc>
                <a:spcPct val="90000"/>
              </a:lnSpc>
              <a:spcAft>
                <a:spcPts val="588"/>
              </a:spcAft>
              <a:defRPr/>
            </a:pPr>
            <a:endParaRPr lang="en-US" sz="2353" dirty="0">
              <a:solidFill>
                <a:schemeClr val="bg1">
                  <a:lumMod val="50000"/>
                </a:schemeClr>
              </a:solidFill>
              <a:latin typeface="Segoe UI Light"/>
            </a:endParaRPr>
          </a:p>
          <a:p>
            <a:pPr defTabSz="914367">
              <a:lnSpc>
                <a:spcPct val="90000"/>
              </a:lnSpc>
              <a:spcAft>
                <a:spcPts val="588"/>
              </a:spcAft>
              <a:defRPr/>
            </a:pPr>
            <a:r>
              <a:rPr lang="en-US" sz="2353" u="sng" dirty="0" err="1" smtClean="0">
                <a:solidFill>
                  <a:schemeClr val="bg1">
                    <a:lumMod val="50000"/>
                  </a:schemeClr>
                </a:solidFill>
                <a:latin typeface="Segoe UI Light"/>
              </a:rPr>
              <a:t>Recomendaciones</a:t>
            </a:r>
            <a:r>
              <a:rPr lang="en-US" sz="2353" u="sng" dirty="0" smtClean="0">
                <a:solidFill>
                  <a:schemeClr val="bg1">
                    <a:lumMod val="50000"/>
                  </a:schemeClr>
                </a:solidFill>
                <a:latin typeface="Segoe UI Light"/>
              </a:rPr>
              <a:t>:</a:t>
            </a:r>
            <a:endParaRPr lang="en-US" sz="2353" u="sng" dirty="0">
              <a:solidFill>
                <a:schemeClr val="bg1">
                  <a:lumMod val="50000"/>
                </a:schemeClr>
              </a:solidFill>
              <a:latin typeface="Segoe UI Light"/>
            </a:endParaRPr>
          </a:p>
          <a:p>
            <a:pPr marL="448193" indent="-448193" defTabSz="914367">
              <a:lnSpc>
                <a:spcPct val="90000"/>
              </a:lnSpc>
              <a:spcAft>
                <a:spcPts val="588"/>
              </a:spcAft>
              <a:buFont typeface="+mj-lt"/>
              <a:buAutoNum type="arabicPeriod"/>
              <a:defRPr/>
            </a:pPr>
            <a:r>
              <a:rPr lang="en-US" sz="2353" dirty="0" err="1" smtClean="0">
                <a:solidFill>
                  <a:schemeClr val="bg1">
                    <a:lumMod val="50000"/>
                  </a:schemeClr>
                </a:solidFill>
                <a:latin typeface="Segoe UI Light"/>
              </a:rPr>
              <a:t>Preparar</a:t>
            </a:r>
            <a:r>
              <a:rPr lang="en-US" sz="2353" dirty="0" smtClean="0">
                <a:solidFill>
                  <a:schemeClr val="bg1">
                    <a:lumMod val="50000"/>
                  </a:schemeClr>
                </a:solidFill>
                <a:latin typeface="Segoe UI Light"/>
              </a:rPr>
              <a:t> </a:t>
            </a:r>
            <a:r>
              <a:rPr lang="en-US" sz="2353" dirty="0" err="1" smtClean="0">
                <a:solidFill>
                  <a:schemeClr val="bg1">
                    <a:lumMod val="50000"/>
                  </a:schemeClr>
                </a:solidFill>
                <a:latin typeface="Segoe UI Light"/>
              </a:rPr>
              <a:t>programa</a:t>
            </a:r>
            <a:r>
              <a:rPr lang="en-US" sz="2353" dirty="0" smtClean="0">
                <a:solidFill>
                  <a:schemeClr val="bg1">
                    <a:lumMod val="50000"/>
                  </a:schemeClr>
                </a:solidFill>
                <a:latin typeface="Segoe UI Light"/>
              </a:rPr>
              <a:t> de betas para </a:t>
            </a:r>
            <a:r>
              <a:rPr lang="en-US" sz="2353" dirty="0" err="1" smtClean="0">
                <a:solidFill>
                  <a:schemeClr val="bg1">
                    <a:lumMod val="50000"/>
                  </a:schemeClr>
                </a:solidFill>
                <a:latin typeface="Segoe UI Light"/>
              </a:rPr>
              <a:t>recopilar</a:t>
            </a:r>
            <a:r>
              <a:rPr lang="en-US" sz="2353" dirty="0" smtClean="0">
                <a:solidFill>
                  <a:schemeClr val="bg1">
                    <a:lumMod val="50000"/>
                  </a:schemeClr>
                </a:solidFill>
                <a:latin typeface="Segoe UI Light"/>
              </a:rPr>
              <a:t> feedback</a:t>
            </a:r>
            <a:endParaRPr lang="en-US" sz="2353" dirty="0">
              <a:solidFill>
                <a:schemeClr val="bg1">
                  <a:lumMod val="50000"/>
                </a:schemeClr>
              </a:solidFill>
              <a:latin typeface="Segoe UI Light"/>
            </a:endParaRPr>
          </a:p>
          <a:p>
            <a:pPr marL="448193" indent="-448193" defTabSz="914367">
              <a:lnSpc>
                <a:spcPct val="90000"/>
              </a:lnSpc>
              <a:spcAft>
                <a:spcPts val="588"/>
              </a:spcAft>
              <a:buFont typeface="+mj-lt"/>
              <a:buAutoNum type="arabicPeriod"/>
              <a:defRPr/>
            </a:pPr>
            <a:r>
              <a:rPr lang="en-US" sz="2353" dirty="0" err="1" smtClean="0">
                <a:solidFill>
                  <a:schemeClr val="bg1">
                    <a:lumMod val="50000"/>
                  </a:schemeClr>
                </a:solidFill>
                <a:latin typeface="Segoe UI Light"/>
              </a:rPr>
              <a:t>Automatizar</a:t>
            </a:r>
            <a:r>
              <a:rPr lang="en-US" sz="2353" dirty="0" smtClean="0">
                <a:solidFill>
                  <a:schemeClr val="bg1">
                    <a:lumMod val="50000"/>
                  </a:schemeClr>
                </a:solidFill>
                <a:latin typeface="Segoe UI Light"/>
              </a:rPr>
              <a:t> el </a:t>
            </a:r>
            <a:r>
              <a:rPr lang="en-US" sz="2353" dirty="0" err="1" smtClean="0">
                <a:solidFill>
                  <a:schemeClr val="bg1">
                    <a:lumMod val="50000"/>
                  </a:schemeClr>
                </a:solidFill>
                <a:latin typeface="Segoe UI Light"/>
              </a:rPr>
              <a:t>despliegue</a:t>
            </a:r>
            <a:r>
              <a:rPr lang="en-US" sz="2353" dirty="0" smtClean="0">
                <a:solidFill>
                  <a:schemeClr val="bg1">
                    <a:lumMod val="50000"/>
                  </a:schemeClr>
                </a:solidFill>
                <a:latin typeface="Segoe UI Light"/>
              </a:rPr>
              <a:t>  de </a:t>
            </a:r>
            <a:r>
              <a:rPr lang="en-US" sz="2353" dirty="0" err="1" smtClean="0">
                <a:solidFill>
                  <a:schemeClr val="bg1">
                    <a:lumMod val="50000"/>
                  </a:schemeClr>
                </a:solidFill>
                <a:latin typeface="Segoe UI Light"/>
              </a:rPr>
              <a:t>nuevas</a:t>
            </a:r>
            <a:r>
              <a:rPr lang="en-US" sz="2353" dirty="0" smtClean="0">
                <a:solidFill>
                  <a:schemeClr val="bg1">
                    <a:lumMod val="50000"/>
                  </a:schemeClr>
                </a:solidFill>
                <a:latin typeface="Segoe UI Light"/>
              </a:rPr>
              <a:t>  builds </a:t>
            </a:r>
            <a:r>
              <a:rPr lang="en-US" sz="2353" dirty="0" err="1" smtClean="0">
                <a:solidFill>
                  <a:schemeClr val="bg1">
                    <a:lumMod val="50000"/>
                  </a:schemeClr>
                </a:solidFill>
                <a:latin typeface="Segoe UI Light"/>
              </a:rPr>
              <a:t>desde</a:t>
            </a:r>
            <a:r>
              <a:rPr lang="en-US" sz="2353" dirty="0" smtClean="0">
                <a:solidFill>
                  <a:schemeClr val="bg1">
                    <a:lumMod val="50000"/>
                  </a:schemeClr>
                </a:solidFill>
                <a:latin typeface="Segoe UI Light"/>
              </a:rPr>
              <a:t> el server de </a:t>
            </a:r>
            <a:r>
              <a:rPr lang="en-US" sz="2353" dirty="0" err="1" smtClean="0">
                <a:solidFill>
                  <a:schemeClr val="bg1">
                    <a:lumMod val="50000"/>
                  </a:schemeClr>
                </a:solidFill>
                <a:latin typeface="Segoe UI Light"/>
              </a:rPr>
              <a:t>integración</a:t>
            </a:r>
            <a:r>
              <a:rPr lang="en-US" sz="2353" dirty="0" smtClean="0">
                <a:solidFill>
                  <a:schemeClr val="bg1">
                    <a:lumMod val="50000"/>
                  </a:schemeClr>
                </a:solidFill>
                <a:latin typeface="Segoe UI Light"/>
              </a:rPr>
              <a:t> continua</a:t>
            </a:r>
            <a:endParaRPr lang="en-US" sz="2353" dirty="0">
              <a:solidFill>
                <a:schemeClr val="bg1">
                  <a:lumMod val="50000"/>
                </a:schemeClr>
              </a:solidFill>
              <a:latin typeface="Segoe UI Light"/>
            </a:endParaRPr>
          </a:p>
          <a:p>
            <a:pPr marL="448193" indent="-448193" defTabSz="914367">
              <a:lnSpc>
                <a:spcPct val="90000"/>
              </a:lnSpc>
              <a:spcAft>
                <a:spcPts val="588"/>
              </a:spcAft>
              <a:buFont typeface="+mj-lt"/>
              <a:buAutoNum type="arabicPeriod"/>
              <a:defRPr/>
            </a:pPr>
            <a:r>
              <a:rPr lang="en-US" sz="2353" dirty="0" err="1" smtClean="0">
                <a:solidFill>
                  <a:schemeClr val="bg1">
                    <a:lumMod val="50000"/>
                  </a:schemeClr>
                </a:solidFill>
                <a:latin typeface="Segoe UI Light"/>
              </a:rPr>
              <a:t>Monitorear</a:t>
            </a:r>
            <a:r>
              <a:rPr lang="en-US" sz="2353" dirty="0" smtClean="0">
                <a:solidFill>
                  <a:schemeClr val="bg1">
                    <a:lumMod val="50000"/>
                  </a:schemeClr>
                </a:solidFill>
                <a:latin typeface="Segoe UI Light"/>
              </a:rPr>
              <a:t> </a:t>
            </a:r>
            <a:r>
              <a:rPr lang="en-US" sz="2353" dirty="0" err="1" smtClean="0">
                <a:solidFill>
                  <a:schemeClr val="bg1">
                    <a:lumMod val="50000"/>
                  </a:schemeClr>
                </a:solidFill>
                <a:latin typeface="Segoe UI Light"/>
              </a:rPr>
              <a:t>los</a:t>
            </a:r>
            <a:r>
              <a:rPr lang="en-US" sz="2353" dirty="0">
                <a:solidFill>
                  <a:schemeClr val="bg1">
                    <a:lumMod val="50000"/>
                  </a:schemeClr>
                </a:solidFill>
                <a:latin typeface="Segoe UI Light"/>
              </a:rPr>
              <a:t> </a:t>
            </a:r>
            <a:r>
              <a:rPr lang="en-US" sz="2353" dirty="0" err="1" smtClean="0">
                <a:solidFill>
                  <a:schemeClr val="bg1">
                    <a:lumMod val="50000"/>
                  </a:schemeClr>
                </a:solidFill>
                <a:latin typeface="Segoe UI Light"/>
              </a:rPr>
              <a:t>reporte</a:t>
            </a:r>
            <a:r>
              <a:rPr lang="en-US" sz="2353" dirty="0" err="1" smtClean="0">
                <a:solidFill>
                  <a:schemeClr val="bg1">
                    <a:lumMod val="50000"/>
                  </a:schemeClr>
                </a:solidFill>
                <a:latin typeface="Segoe UI Light"/>
              </a:rPr>
              <a:t>s</a:t>
            </a:r>
            <a:r>
              <a:rPr lang="en-US" sz="2353" dirty="0" smtClean="0">
                <a:solidFill>
                  <a:schemeClr val="bg1">
                    <a:lumMod val="50000"/>
                  </a:schemeClr>
                </a:solidFill>
                <a:latin typeface="Segoe UI Light"/>
              </a:rPr>
              <a:t> de </a:t>
            </a:r>
            <a:r>
              <a:rPr lang="en-US" sz="2353" dirty="0" err="1" smtClean="0">
                <a:solidFill>
                  <a:schemeClr val="bg1">
                    <a:lumMod val="50000"/>
                  </a:schemeClr>
                </a:solidFill>
                <a:latin typeface="Segoe UI Light"/>
              </a:rPr>
              <a:t>errores</a:t>
            </a:r>
            <a:r>
              <a:rPr lang="en-US" sz="2353" dirty="0" smtClean="0">
                <a:solidFill>
                  <a:schemeClr val="bg1">
                    <a:lumMod val="50000"/>
                  </a:schemeClr>
                </a:solidFill>
                <a:latin typeface="Segoe UI Light"/>
              </a:rPr>
              <a:t> para capturer </a:t>
            </a:r>
            <a:r>
              <a:rPr lang="en-US" sz="2353" dirty="0" err="1" smtClean="0">
                <a:solidFill>
                  <a:schemeClr val="bg1">
                    <a:lumMod val="50000"/>
                  </a:schemeClr>
                </a:solidFill>
                <a:latin typeface="Segoe UI Light"/>
              </a:rPr>
              <a:t>problemas</a:t>
            </a:r>
            <a:r>
              <a:rPr lang="en-US" sz="2353" dirty="0" smtClean="0">
                <a:solidFill>
                  <a:schemeClr val="bg1">
                    <a:lumMod val="50000"/>
                  </a:schemeClr>
                </a:solidFill>
                <a:latin typeface="Segoe UI Light"/>
              </a:rPr>
              <a:t> </a:t>
            </a:r>
            <a:r>
              <a:rPr lang="en-US" sz="2353" dirty="0" err="1" smtClean="0">
                <a:solidFill>
                  <a:schemeClr val="bg1">
                    <a:lumMod val="50000"/>
                  </a:schemeClr>
                </a:solidFill>
                <a:latin typeface="Segoe UI Light"/>
              </a:rPr>
              <a:t>cuanto</a:t>
            </a:r>
            <a:r>
              <a:rPr lang="en-US" sz="2353" dirty="0" smtClean="0">
                <a:solidFill>
                  <a:schemeClr val="bg1">
                    <a:lumMod val="50000"/>
                  </a:schemeClr>
                </a:solidFill>
                <a:latin typeface="Segoe UI Light"/>
              </a:rPr>
              <a:t> antes</a:t>
            </a:r>
            <a:endParaRPr lang="en-US" sz="2353" dirty="0">
              <a:solidFill>
                <a:schemeClr val="bg1">
                  <a:lumMod val="50000"/>
                </a:schemeClr>
              </a:solidFill>
              <a:latin typeface="Segoe UI Light"/>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9858" y="1785554"/>
            <a:ext cx="5622903" cy="4217177"/>
          </a:xfrm>
          <a:prstGeom prst="rect">
            <a:avLst/>
          </a:prstGeom>
          <a:ln>
            <a:noFill/>
          </a:ln>
          <a:effectLst>
            <a:outerShdw blurRad="292100" dist="139700" dir="2700000" algn="tl" rotWithShape="0">
              <a:srgbClr val="333333">
                <a:alpha val="65000"/>
              </a:srgbClr>
            </a:outerShdw>
          </a:effectLst>
        </p:spPr>
      </p:pic>
      <p:sp>
        <p:nvSpPr>
          <p:cNvPr id="6" name="Oval 5"/>
          <p:cNvSpPr/>
          <p:nvPr/>
        </p:nvSpPr>
        <p:spPr bwMode="auto">
          <a:xfrm>
            <a:off x="9905805" y="4848339"/>
            <a:ext cx="821723" cy="821723"/>
          </a:xfrm>
          <a:prstGeom prst="ellipse">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Oval 6"/>
          <p:cNvSpPr/>
          <p:nvPr/>
        </p:nvSpPr>
        <p:spPr bwMode="auto">
          <a:xfrm>
            <a:off x="8720696" y="4840557"/>
            <a:ext cx="821723" cy="821723"/>
          </a:xfrm>
          <a:prstGeom prst="ellipse">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Oval 7"/>
          <p:cNvSpPr/>
          <p:nvPr/>
        </p:nvSpPr>
        <p:spPr bwMode="auto">
          <a:xfrm>
            <a:off x="7505215" y="4857157"/>
            <a:ext cx="821723" cy="821723"/>
          </a:xfrm>
          <a:prstGeom prst="ellipse">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691112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HockeyApp</a:t>
            </a:r>
            <a:endParaRPr lang="en-US" dirty="0"/>
          </a:p>
        </p:txBody>
      </p:sp>
    </p:spTree>
    <p:extLst>
      <p:ext uri="{BB962C8B-B14F-4D97-AF65-F5344CB8AC3E}">
        <p14:creationId xmlns:p14="http://schemas.microsoft.com/office/powerpoint/2010/main" val="378558256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HockeyApp</a:t>
            </a:r>
            <a:r>
              <a:rPr lang="en-US" dirty="0"/>
              <a:t> </a:t>
            </a:r>
            <a:r>
              <a:rPr lang="en-US" dirty="0" smtClean="0"/>
              <a:t>– Las claves</a:t>
            </a:r>
            <a:endParaRPr lang="en-US" sz="3921" dirty="0">
              <a:gradFill>
                <a:gsLst>
                  <a:gs pos="0">
                    <a:schemeClr val="tx2"/>
                  </a:gs>
                  <a:gs pos="100000">
                    <a:schemeClr val="tx2"/>
                  </a:gs>
                </a:gsLst>
                <a:lin ang="5400000" scaled="0"/>
              </a:gradFill>
            </a:endParaRPr>
          </a:p>
        </p:txBody>
      </p:sp>
      <p:grpSp>
        <p:nvGrpSpPr>
          <p:cNvPr id="7" name="Group 6"/>
          <p:cNvGrpSpPr/>
          <p:nvPr/>
        </p:nvGrpSpPr>
        <p:grpSpPr>
          <a:xfrm>
            <a:off x="1837983" y="1618951"/>
            <a:ext cx="2417651" cy="4340304"/>
            <a:chOff x="1646237" y="2145203"/>
            <a:chExt cx="2466130" cy="4427336"/>
          </a:xfrm>
        </p:grpSpPr>
        <p:sp>
          <p:nvSpPr>
            <p:cNvPr id="8" name="Rectangle 7"/>
            <p:cNvSpPr/>
            <p:nvPr/>
          </p:nvSpPr>
          <p:spPr bwMode="gray">
            <a:xfrm>
              <a:off x="1646237" y="2145203"/>
              <a:ext cx="2466130" cy="44273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627497" rIns="179285" bIns="143428" numCol="1" spcCol="0" rtlCol="0" fromWordArt="0" anchor="b" anchorCtr="0" forceAA="0" compatLnSpc="1">
              <a:prstTxWarp prst="textNoShape">
                <a:avLst/>
              </a:prstTxWarp>
              <a:noAutofit/>
            </a:bodyPr>
            <a:lstStyle/>
            <a:p>
              <a:r>
                <a:rPr lang="en-US" sz="1961" spc="29" dirty="0" err="1" smtClean="0">
                  <a:solidFill>
                    <a:prstClr val="white"/>
                  </a:solidFill>
                  <a:latin typeface="+mj-lt"/>
                  <a:cs typeface="Segoe UI" pitchFamily="34" charset="0"/>
                </a:rPr>
                <a:t>Sube</a:t>
              </a:r>
              <a:r>
                <a:rPr lang="en-US" sz="1961" spc="29" dirty="0" smtClean="0">
                  <a:solidFill>
                    <a:prstClr val="white"/>
                  </a:solidFill>
                  <a:latin typeface="+mj-lt"/>
                  <a:cs typeface="Segoe UI" pitchFamily="34" charset="0"/>
                </a:rPr>
                <a:t> las builds</a:t>
              </a:r>
              <a:r>
                <a:rPr lang="en-US" sz="1961" spc="29" dirty="0">
                  <a:solidFill>
                    <a:prstClr val="white"/>
                  </a:solidFill>
                  <a:latin typeface="+mj-lt"/>
                  <a:cs typeface="Segoe UI" pitchFamily="34" charset="0"/>
                </a:rPr>
                <a:t>, </a:t>
              </a:r>
              <a:r>
                <a:rPr lang="en-US" sz="1961" spc="29" dirty="0" err="1" smtClean="0">
                  <a:solidFill>
                    <a:prstClr val="white"/>
                  </a:solidFill>
                  <a:latin typeface="+mj-lt"/>
                  <a:cs typeface="Segoe UI" pitchFamily="34" charset="0"/>
                </a:rPr>
                <a:t>notica</a:t>
              </a:r>
              <a:r>
                <a:rPr lang="en-US" sz="1961" spc="29" dirty="0" smtClean="0">
                  <a:solidFill>
                    <a:prstClr val="white"/>
                  </a:solidFill>
                  <a:latin typeface="+mj-lt"/>
                  <a:cs typeface="Segoe UI" pitchFamily="34" charset="0"/>
                </a:rPr>
                <a:t> a </a:t>
              </a:r>
              <a:r>
                <a:rPr lang="en-US" sz="1961" spc="29" dirty="0" err="1" smtClean="0">
                  <a:solidFill>
                    <a:prstClr val="white"/>
                  </a:solidFill>
                  <a:latin typeface="+mj-lt"/>
                  <a:cs typeface="Segoe UI" pitchFamily="34" charset="0"/>
                </a:rPr>
                <a:t>usuarios</a:t>
              </a:r>
              <a:r>
                <a:rPr lang="en-US" sz="1961" spc="29" dirty="0" smtClean="0">
                  <a:solidFill>
                    <a:prstClr val="white"/>
                  </a:solidFill>
                  <a:latin typeface="+mj-lt"/>
                  <a:cs typeface="Segoe UI" pitchFamily="34" charset="0"/>
                </a:rPr>
                <a:t>, </a:t>
              </a:r>
              <a:r>
                <a:rPr lang="en-US" sz="1961" spc="29" dirty="0" err="1" smtClean="0">
                  <a:solidFill>
                    <a:prstClr val="white"/>
                  </a:solidFill>
                  <a:latin typeface="+mj-lt"/>
                  <a:cs typeface="Segoe UI" pitchFamily="34" charset="0"/>
                </a:rPr>
                <a:t>instala</a:t>
              </a:r>
              <a:r>
                <a:rPr lang="en-US" sz="1961" spc="29" dirty="0" smtClean="0">
                  <a:solidFill>
                    <a:prstClr val="white"/>
                  </a:solidFill>
                  <a:latin typeface="+mj-lt"/>
                  <a:cs typeface="Segoe UI" pitchFamily="34" charset="0"/>
                </a:rPr>
                <a:t> la app </a:t>
              </a:r>
              <a:r>
                <a:rPr lang="en-US" sz="1961" spc="29" dirty="0" err="1" smtClean="0">
                  <a:solidFill>
                    <a:prstClr val="white"/>
                  </a:solidFill>
                  <a:latin typeface="+mj-lt"/>
                  <a:cs typeface="Segoe UI" pitchFamily="34" charset="0"/>
                </a:rPr>
                <a:t>en</a:t>
              </a:r>
              <a:r>
                <a:rPr lang="en-US" sz="1961" spc="29" dirty="0" smtClean="0">
                  <a:solidFill>
                    <a:prstClr val="white"/>
                  </a:solidFill>
                  <a:latin typeface="+mj-lt"/>
                  <a:cs typeface="Segoe UI" pitchFamily="34" charset="0"/>
                </a:rPr>
                <a:t> </a:t>
              </a:r>
              <a:r>
                <a:rPr lang="en-US" sz="1961" spc="29" dirty="0" err="1" smtClean="0">
                  <a:solidFill>
                    <a:prstClr val="white"/>
                  </a:solidFill>
                  <a:latin typeface="+mj-lt"/>
                  <a:cs typeface="Segoe UI" pitchFamily="34" charset="0"/>
                </a:rPr>
                <a:t>dispositivos</a:t>
              </a:r>
              <a:endParaRPr lang="en-US" sz="1961" dirty="0">
                <a:solidFill>
                  <a:prstClr val="white"/>
                </a:solidFill>
                <a:latin typeface="+mj-lt"/>
                <a:cs typeface="Segoe UI" pitchFamily="34" charset="0"/>
              </a:endParaRPr>
            </a:p>
          </p:txBody>
        </p:sp>
        <p:sp>
          <p:nvSpPr>
            <p:cNvPr id="9" name="Rectangle 4"/>
            <p:cNvSpPr/>
            <p:nvPr/>
          </p:nvSpPr>
          <p:spPr bwMode="gray">
            <a:xfrm>
              <a:off x="1646237" y="2145203"/>
              <a:ext cx="2466130" cy="931467"/>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209" h="763376">
                  <a:moveTo>
                    <a:pt x="0" y="0"/>
                  </a:moveTo>
                  <a:lnTo>
                    <a:pt x="2428875" y="0"/>
                  </a:lnTo>
                  <a:cubicBezTo>
                    <a:pt x="2430320" y="254459"/>
                    <a:pt x="2431764" y="508917"/>
                    <a:pt x="2433209" y="763376"/>
                  </a:cubicBezTo>
                  <a:lnTo>
                    <a:pt x="4333" y="429685"/>
                  </a:lnTo>
                  <a:cubicBezTo>
                    <a:pt x="2889" y="286457"/>
                    <a:pt x="1444" y="143228"/>
                    <a:pt x="0" y="0"/>
                  </a:cubicBezTo>
                  <a:close/>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dirty="0" err="1" smtClean="0">
                  <a:gradFill>
                    <a:gsLst>
                      <a:gs pos="0">
                        <a:srgbClr val="FFFFFF"/>
                      </a:gs>
                      <a:gs pos="100000">
                        <a:srgbClr val="FFFFFF"/>
                      </a:gs>
                    </a:gsLst>
                    <a:lin ang="5400000" scaled="0"/>
                  </a:gradFill>
                  <a:ea typeface="Segoe UI" pitchFamily="34" charset="0"/>
                  <a:cs typeface="Segoe UI Semibold" panose="020B0702040204020203" pitchFamily="34" charset="0"/>
                </a:rPr>
                <a:t>Distribución</a:t>
              </a:r>
              <a:r>
                <a:rPr lang="en-US" sz="2353" dirty="0" smtClean="0">
                  <a:gradFill>
                    <a:gsLst>
                      <a:gs pos="0">
                        <a:srgbClr val="FFFFFF"/>
                      </a:gs>
                      <a:gs pos="100000">
                        <a:srgbClr val="FFFFFF"/>
                      </a:gs>
                    </a:gsLst>
                    <a:lin ang="5400000" scaled="0"/>
                  </a:gradFill>
                  <a:ea typeface="Segoe UI" pitchFamily="34" charset="0"/>
                  <a:cs typeface="Segoe UI Semibold" panose="020B0702040204020203" pitchFamily="34" charset="0"/>
                </a:rPr>
                <a:t> de betas</a:t>
              </a:r>
              <a:endParaRPr lang="en-US" sz="2745"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9302" y="3008309"/>
              <a:ext cx="1620000" cy="1620000"/>
            </a:xfrm>
            <a:prstGeom prst="rect">
              <a:avLst/>
            </a:prstGeom>
          </p:spPr>
        </p:pic>
      </p:grpSp>
      <p:grpSp>
        <p:nvGrpSpPr>
          <p:cNvPr id="11" name="Group 10"/>
          <p:cNvGrpSpPr/>
          <p:nvPr/>
        </p:nvGrpSpPr>
        <p:grpSpPr>
          <a:xfrm>
            <a:off x="4888336" y="1618083"/>
            <a:ext cx="2417650" cy="4341172"/>
            <a:chOff x="4829654" y="1673287"/>
            <a:chExt cx="2466129" cy="4428222"/>
          </a:xfrm>
        </p:grpSpPr>
        <p:sp>
          <p:nvSpPr>
            <p:cNvPr id="12" name="Rectangle 11"/>
            <p:cNvSpPr/>
            <p:nvPr/>
          </p:nvSpPr>
          <p:spPr bwMode="gray">
            <a:xfrm>
              <a:off x="4829654" y="1674173"/>
              <a:ext cx="2466129" cy="4427336"/>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9285" tIns="627497" rIns="179285" bIns="143428" numCol="1" spcCol="0" rtlCol="0" fromWordArt="0" anchor="b" anchorCtr="0" forceAA="0" compatLnSpc="1">
              <a:prstTxWarp prst="textNoShape">
                <a:avLst/>
              </a:prstTxWarp>
              <a:noAutofit/>
            </a:bodyPr>
            <a:lstStyle/>
            <a:p>
              <a:r>
                <a:rPr lang="en-US" sz="1961" spc="29" dirty="0" smtClean="0">
                  <a:solidFill>
                    <a:schemeClr val="bg1"/>
                  </a:solidFill>
                  <a:latin typeface="+mj-lt"/>
                  <a:cs typeface="Segoe UI" pitchFamily="34" charset="0"/>
                </a:rPr>
                <a:t>Tracking</a:t>
              </a:r>
              <a:r>
                <a:rPr lang="en-US" sz="1961" dirty="0" smtClean="0">
                  <a:solidFill>
                    <a:schemeClr val="bg1"/>
                  </a:solidFill>
                </a:rPr>
                <a:t> de la </a:t>
              </a:r>
              <a:r>
                <a:rPr lang="en-US" sz="1961" dirty="0" err="1" smtClean="0">
                  <a:solidFill>
                    <a:schemeClr val="bg1"/>
                  </a:solidFill>
                </a:rPr>
                <a:t>calidad</a:t>
              </a:r>
              <a:r>
                <a:rPr lang="en-US" sz="1961" dirty="0" smtClean="0">
                  <a:solidFill>
                    <a:schemeClr val="bg1"/>
                  </a:solidFill>
                </a:rPr>
                <a:t> de la app y </a:t>
              </a:r>
              <a:r>
                <a:rPr lang="en-US" sz="1961" dirty="0" err="1" smtClean="0">
                  <a:solidFill>
                    <a:schemeClr val="bg1"/>
                  </a:solidFill>
                </a:rPr>
                <a:t>obten</a:t>
              </a:r>
              <a:r>
                <a:rPr lang="en-US" sz="1961" dirty="0" smtClean="0">
                  <a:solidFill>
                    <a:schemeClr val="bg1"/>
                  </a:solidFill>
                </a:rPr>
                <a:t> reports de </a:t>
              </a:r>
              <a:r>
                <a:rPr lang="en-US" sz="1961" dirty="0" err="1" smtClean="0">
                  <a:solidFill>
                    <a:schemeClr val="bg1"/>
                  </a:solidFill>
                </a:rPr>
                <a:t>errores</a:t>
              </a:r>
              <a:endParaRPr lang="en-US" sz="1961" dirty="0">
                <a:solidFill>
                  <a:schemeClr val="bg1"/>
                </a:solidFill>
              </a:endParaRPr>
            </a:p>
          </p:txBody>
        </p:sp>
        <p:sp>
          <p:nvSpPr>
            <p:cNvPr id="13" name="Rectangle 4"/>
            <p:cNvSpPr/>
            <p:nvPr/>
          </p:nvSpPr>
          <p:spPr bwMode="gray">
            <a:xfrm>
              <a:off x="4829654" y="1673287"/>
              <a:ext cx="2466129" cy="932353"/>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209" h="763376">
                  <a:moveTo>
                    <a:pt x="0" y="0"/>
                  </a:moveTo>
                  <a:lnTo>
                    <a:pt x="2428875" y="0"/>
                  </a:lnTo>
                  <a:cubicBezTo>
                    <a:pt x="2430320" y="254459"/>
                    <a:pt x="2431764" y="508917"/>
                    <a:pt x="2433209" y="763376"/>
                  </a:cubicBezTo>
                  <a:lnTo>
                    <a:pt x="4333" y="429685"/>
                  </a:lnTo>
                  <a:cubicBezTo>
                    <a:pt x="2889" y="286457"/>
                    <a:pt x="1444" y="143228"/>
                    <a:pt x="0" y="0"/>
                  </a:cubicBezTo>
                  <a:close/>
                </a:path>
              </a:pathLst>
            </a:cu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2353" kern="0" dirty="0" err="1" smtClean="0">
                  <a:gradFill>
                    <a:gsLst>
                      <a:gs pos="0">
                        <a:srgbClr val="FFFFFF"/>
                      </a:gs>
                      <a:gs pos="100000">
                        <a:srgbClr val="FFFFFF"/>
                      </a:gs>
                    </a:gsLst>
                    <a:lin ang="5400000" scaled="0"/>
                  </a:gradFill>
                  <a:ea typeface="Segoe UI" pitchFamily="34" charset="0"/>
                  <a:cs typeface="Segoe UI Semibold" panose="020B0702040204020203" pitchFamily="34" charset="0"/>
                </a:rPr>
                <a:t>Reporte</a:t>
              </a:r>
              <a:r>
                <a:rPr lang="en-US" sz="2353" kern="0" dirty="0" smtClean="0">
                  <a:gradFill>
                    <a:gsLst>
                      <a:gs pos="0">
                        <a:srgbClr val="FFFFFF"/>
                      </a:gs>
                      <a:gs pos="100000">
                        <a:srgbClr val="FFFFFF"/>
                      </a:gs>
                    </a:gsLst>
                    <a:lin ang="5400000" scaled="0"/>
                  </a:gradFill>
                  <a:ea typeface="Segoe UI" pitchFamily="34" charset="0"/>
                  <a:cs typeface="Segoe UI Semibold" panose="020B0702040204020203" pitchFamily="34" charset="0"/>
                </a:rPr>
                <a:t> de </a:t>
              </a:r>
              <a:r>
                <a:rPr lang="en-US" sz="2353" kern="0" dirty="0" err="1" smtClean="0">
                  <a:gradFill>
                    <a:gsLst>
                      <a:gs pos="0">
                        <a:srgbClr val="FFFFFF"/>
                      </a:gs>
                      <a:gs pos="100000">
                        <a:srgbClr val="FFFFFF"/>
                      </a:gs>
                    </a:gsLst>
                    <a:lin ang="5400000" scaled="0"/>
                  </a:gradFill>
                  <a:ea typeface="Segoe UI" pitchFamily="34" charset="0"/>
                  <a:cs typeface="Segoe UI Semibold" panose="020B0702040204020203" pitchFamily="34" charset="0"/>
                </a:rPr>
                <a:t>errores</a:t>
              </a:r>
              <a:endParaRPr lang="en-US" sz="2745" kern="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9519" y="2509812"/>
              <a:ext cx="1620000" cy="1620000"/>
            </a:xfrm>
            <a:prstGeom prst="rect">
              <a:avLst/>
            </a:prstGeom>
          </p:spPr>
        </p:pic>
      </p:grpSp>
      <p:grpSp>
        <p:nvGrpSpPr>
          <p:cNvPr id="15" name="Group 14"/>
          <p:cNvGrpSpPr/>
          <p:nvPr/>
        </p:nvGrpSpPr>
        <p:grpSpPr>
          <a:xfrm>
            <a:off x="7938687" y="1618082"/>
            <a:ext cx="2417650" cy="4341173"/>
            <a:chOff x="8047688" y="1673286"/>
            <a:chExt cx="2466129" cy="4428223"/>
          </a:xfrm>
        </p:grpSpPr>
        <p:sp>
          <p:nvSpPr>
            <p:cNvPr id="16" name="Rectangle 15"/>
            <p:cNvSpPr/>
            <p:nvPr/>
          </p:nvSpPr>
          <p:spPr bwMode="gray">
            <a:xfrm>
              <a:off x="8047688" y="1673287"/>
              <a:ext cx="2466129" cy="4428222"/>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79285" tIns="627497" rIns="179285" bIns="143428" numCol="1" spcCol="0" rtlCol="0" fromWordArt="0" anchor="b" anchorCtr="0" forceAA="0" compatLnSpc="1">
              <a:prstTxWarp prst="textNoShape">
                <a:avLst/>
              </a:prstTxWarp>
              <a:noAutofit/>
            </a:bodyPr>
            <a:lstStyle/>
            <a:p>
              <a:pPr lvl="0"/>
              <a:r>
                <a:rPr lang="en-US" sz="1961" dirty="0" err="1" smtClean="0">
                  <a:solidFill>
                    <a:prstClr val="white"/>
                  </a:solidFill>
                  <a:cs typeface="Segoe UI" pitchFamily="34" charset="0"/>
                </a:rPr>
                <a:t>Entender</a:t>
              </a:r>
              <a:r>
                <a:rPr lang="en-US" sz="1961" dirty="0" smtClean="0">
                  <a:solidFill>
                    <a:prstClr val="white"/>
                  </a:solidFill>
                  <a:cs typeface="Segoe UI" pitchFamily="34" charset="0"/>
                </a:rPr>
                <a:t> </a:t>
              </a:r>
              <a:r>
                <a:rPr lang="en-US" sz="1961" dirty="0" err="1" smtClean="0">
                  <a:solidFill>
                    <a:prstClr val="white"/>
                  </a:solidFill>
                  <a:cs typeface="Segoe UI" pitchFamily="34" charset="0"/>
                </a:rPr>
                <a:t>como</a:t>
              </a:r>
              <a:r>
                <a:rPr lang="en-US" sz="1961" dirty="0" smtClean="0">
                  <a:solidFill>
                    <a:prstClr val="white"/>
                  </a:solidFill>
                  <a:cs typeface="Segoe UI" pitchFamily="34" charset="0"/>
                </a:rPr>
                <a:t> </a:t>
              </a:r>
              <a:r>
                <a:rPr lang="en-US" sz="1961" dirty="0" err="1" smtClean="0">
                  <a:solidFill>
                    <a:prstClr val="white"/>
                  </a:solidFill>
                  <a:cs typeface="Segoe UI" pitchFamily="34" charset="0"/>
                </a:rPr>
                <a:t>usan</a:t>
              </a:r>
              <a:r>
                <a:rPr lang="en-US" sz="1961" dirty="0" smtClean="0">
                  <a:solidFill>
                    <a:prstClr val="white"/>
                  </a:solidFill>
                  <a:cs typeface="Segoe UI" pitchFamily="34" charset="0"/>
                </a:rPr>
                <a:t> la app </a:t>
              </a:r>
              <a:r>
                <a:rPr lang="en-US" sz="1961" dirty="0" err="1" smtClean="0">
                  <a:solidFill>
                    <a:prstClr val="white"/>
                  </a:solidFill>
                  <a:cs typeface="Segoe UI" pitchFamily="34" charset="0"/>
                </a:rPr>
                <a:t>los</a:t>
              </a:r>
              <a:r>
                <a:rPr lang="en-US" sz="1961" dirty="0" smtClean="0">
                  <a:solidFill>
                    <a:prstClr val="white"/>
                  </a:solidFill>
                  <a:cs typeface="Segoe UI" pitchFamily="34" charset="0"/>
                </a:rPr>
                <a:t> </a:t>
              </a:r>
              <a:r>
                <a:rPr lang="en-US" sz="1961" dirty="0" err="1" smtClean="0">
                  <a:solidFill>
                    <a:prstClr val="white"/>
                  </a:solidFill>
                  <a:cs typeface="Segoe UI" pitchFamily="34" charset="0"/>
                </a:rPr>
                <a:t>usuarios</a:t>
              </a:r>
              <a:endParaRPr lang="en-US" sz="1961" dirty="0">
                <a:solidFill>
                  <a:prstClr val="white"/>
                </a:solidFill>
                <a:cs typeface="Segoe UI" pitchFamily="34" charset="0"/>
              </a:endParaRPr>
            </a:p>
          </p:txBody>
        </p:sp>
        <p:sp>
          <p:nvSpPr>
            <p:cNvPr id="17" name="Rectangle 4"/>
            <p:cNvSpPr/>
            <p:nvPr/>
          </p:nvSpPr>
          <p:spPr bwMode="gray">
            <a:xfrm>
              <a:off x="8047688" y="1673286"/>
              <a:ext cx="2466129" cy="932353"/>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209" h="763376">
                  <a:moveTo>
                    <a:pt x="0" y="0"/>
                  </a:moveTo>
                  <a:lnTo>
                    <a:pt x="2428875" y="0"/>
                  </a:lnTo>
                  <a:cubicBezTo>
                    <a:pt x="2430320" y="254459"/>
                    <a:pt x="2431764" y="508917"/>
                    <a:pt x="2433209" y="763376"/>
                  </a:cubicBezTo>
                  <a:lnTo>
                    <a:pt x="4333" y="429685"/>
                  </a:lnTo>
                  <a:cubicBezTo>
                    <a:pt x="2889" y="286457"/>
                    <a:pt x="1444" y="143228"/>
                    <a:pt x="0" y="0"/>
                  </a:cubicBezTo>
                  <a:close/>
                </a:path>
              </a:pathLst>
            </a:cu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2353" kern="0" dirty="0" err="1" smtClean="0">
                  <a:gradFill>
                    <a:gsLst>
                      <a:gs pos="0">
                        <a:srgbClr val="FFFFFF"/>
                      </a:gs>
                      <a:gs pos="100000">
                        <a:srgbClr val="FFFFFF"/>
                      </a:gs>
                    </a:gsLst>
                    <a:lin ang="5400000" scaled="0"/>
                  </a:gradFill>
                  <a:ea typeface="Segoe UI" pitchFamily="34" charset="0"/>
                  <a:cs typeface="Segoe UI Semibold" panose="020B0702040204020203" pitchFamily="34" charset="0"/>
                </a:rPr>
                <a:t>Métricas</a:t>
              </a:r>
              <a:endParaRPr lang="en-US" sz="2745" kern="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3416" y="2509812"/>
              <a:ext cx="1620000" cy="1620000"/>
            </a:xfrm>
            <a:prstGeom prst="rect">
              <a:avLst/>
            </a:prstGeom>
          </p:spPr>
        </p:pic>
      </p:gr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30714" y="2741741"/>
            <a:ext cx="1125688" cy="986067"/>
          </a:xfrm>
          <a:prstGeom prst="rect">
            <a:avLst/>
          </a:prstGeom>
        </p:spPr>
      </p:pic>
    </p:spTree>
    <p:extLst>
      <p:ext uri="{BB962C8B-B14F-4D97-AF65-F5344CB8AC3E}">
        <p14:creationId xmlns:p14="http://schemas.microsoft.com/office/powerpoint/2010/main" val="2440144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1905095"/>
            <a:ext cx="5015208" cy="3293618"/>
          </a:xfrm>
        </p:spPr>
        <p:txBody>
          <a:bodyPr vert="horz" wrap="square" lIns="143428" tIns="89642" rIns="143428" bIns="89642" rtlCol="0" anchor="t">
            <a:spAutoFit/>
          </a:bodyPr>
          <a:lstStyle/>
          <a:p>
            <a:pPr lvl="0"/>
            <a:r>
              <a:rPr lang="en-US" dirty="0" err="1" smtClean="0"/>
              <a:t>Distribución</a:t>
            </a:r>
            <a:r>
              <a:rPr lang="en-US" dirty="0" smtClean="0"/>
              <a:t> </a:t>
            </a:r>
            <a:r>
              <a:rPr lang="en-US" dirty="0" err="1" smtClean="0"/>
              <a:t>sencilla</a:t>
            </a:r>
            <a:r>
              <a:rPr lang="en-US" dirty="0" smtClean="0"/>
              <a:t> de builds s </a:t>
            </a:r>
            <a:r>
              <a:rPr lang="en-US" dirty="0" err="1" smtClean="0"/>
              <a:t>los</a:t>
            </a:r>
            <a:r>
              <a:rPr lang="en-US" dirty="0" smtClean="0"/>
              <a:t> beta </a:t>
            </a:r>
            <a:r>
              <a:rPr lang="en-US" dirty="0"/>
              <a:t>testers </a:t>
            </a:r>
            <a:r>
              <a:rPr lang="en-US" dirty="0" smtClean="0"/>
              <a:t>o </a:t>
            </a:r>
            <a:r>
              <a:rPr lang="en-US" dirty="0" err="1" smtClean="0"/>
              <a:t>usuarios</a:t>
            </a:r>
            <a:endParaRPr lang="en-US" dirty="0"/>
          </a:p>
          <a:p>
            <a:pPr lvl="1"/>
            <a:r>
              <a:rPr lang="en-US" dirty="0" err="1" smtClean="0"/>
              <a:t>Distribuye</a:t>
            </a:r>
            <a:r>
              <a:rPr lang="en-US" dirty="0" smtClean="0"/>
              <a:t> y actualize las apps </a:t>
            </a:r>
            <a:r>
              <a:rPr lang="en-US" dirty="0" err="1" smtClean="0"/>
              <a:t>vía</a:t>
            </a:r>
            <a:r>
              <a:rPr lang="en-US" dirty="0" smtClean="0"/>
              <a:t> web</a:t>
            </a:r>
            <a:endParaRPr lang="en-US" dirty="0"/>
          </a:p>
          <a:p>
            <a:pPr lvl="1"/>
            <a:r>
              <a:rPr lang="en-US" dirty="0" err="1" smtClean="0"/>
              <a:t>Gestión</a:t>
            </a:r>
            <a:r>
              <a:rPr lang="en-US" dirty="0" smtClean="0"/>
              <a:t> de </a:t>
            </a:r>
            <a:r>
              <a:rPr lang="en-US" dirty="0" err="1" smtClean="0"/>
              <a:t>usuarios</a:t>
            </a:r>
            <a:r>
              <a:rPr lang="en-US" dirty="0" smtClean="0"/>
              <a:t> y </a:t>
            </a:r>
            <a:r>
              <a:rPr lang="en-US" dirty="0" err="1" smtClean="0"/>
              <a:t>equipos</a:t>
            </a:r>
            <a:r>
              <a:rPr lang="en-US" dirty="0" smtClean="0"/>
              <a:t> para </a:t>
            </a:r>
            <a:r>
              <a:rPr lang="en-US" dirty="0" err="1" smtClean="0"/>
              <a:t>limitar</a:t>
            </a:r>
            <a:r>
              <a:rPr lang="en-US" dirty="0" smtClean="0"/>
              <a:t> el </a:t>
            </a:r>
            <a:r>
              <a:rPr lang="en-US" dirty="0" err="1" smtClean="0"/>
              <a:t>nivel</a:t>
            </a:r>
            <a:r>
              <a:rPr lang="en-US" dirty="0" smtClean="0"/>
              <a:t> de </a:t>
            </a:r>
            <a:r>
              <a:rPr lang="en-US" dirty="0" err="1" smtClean="0"/>
              <a:t>acceso</a:t>
            </a:r>
            <a:r>
              <a:rPr lang="en-US" dirty="0" smtClean="0"/>
              <a:t> </a:t>
            </a:r>
            <a:endParaRPr lang="en-US" dirty="0"/>
          </a:p>
        </p:txBody>
      </p:sp>
      <p:sp>
        <p:nvSpPr>
          <p:cNvPr id="2" name="Title 1"/>
          <p:cNvSpPr>
            <a:spLocks noGrp="1"/>
          </p:cNvSpPr>
          <p:nvPr>
            <p:ph type="title"/>
          </p:nvPr>
        </p:nvSpPr>
        <p:spPr/>
        <p:txBody>
          <a:bodyPr/>
          <a:lstStyle/>
          <a:p>
            <a:r>
              <a:rPr lang="en-US" dirty="0" err="1" smtClean="0"/>
              <a:t>Distribución</a:t>
            </a:r>
            <a:r>
              <a:rPr lang="en-US" dirty="0" smtClean="0"/>
              <a:t> de betas</a:t>
            </a:r>
            <a:endParaRPr lang="en-US" sz="3921" dirty="0">
              <a:gradFill>
                <a:gsLst>
                  <a:gs pos="0">
                    <a:schemeClr val="tx2"/>
                  </a:gs>
                  <a:gs pos="100000">
                    <a:schemeClr val="tx2"/>
                  </a:gs>
                </a:gsLst>
                <a:lin ang="5400000" scaled="0"/>
              </a:gradFill>
            </a:endParaRPr>
          </a:p>
        </p:txBody>
      </p:sp>
      <p:pic>
        <p:nvPicPr>
          <p:cNvPr id="4" name="Picture 4"/>
          <p:cNvPicPr>
            <a:picLocks noChangeAspect="1"/>
          </p:cNvPicPr>
          <p:nvPr/>
        </p:nvPicPr>
        <p:blipFill>
          <a:blip r:embed="rId3"/>
          <a:stretch>
            <a:fillRect/>
          </a:stretch>
        </p:blipFill>
        <p:spPr>
          <a:xfrm>
            <a:off x="4087003" y="1486449"/>
            <a:ext cx="8077200" cy="4445000"/>
          </a:xfrm>
          <a:prstGeom prst="rect">
            <a:avLst/>
          </a:prstGeom>
        </p:spPr>
      </p:pic>
    </p:spTree>
    <p:extLst>
      <p:ext uri="{BB962C8B-B14F-4D97-AF65-F5344CB8AC3E}">
        <p14:creationId xmlns:p14="http://schemas.microsoft.com/office/powerpoint/2010/main" val="302562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sz="6000" dirty="0" err="1" smtClean="0"/>
              <a:t>Distribución</a:t>
            </a:r>
            <a:r>
              <a:rPr lang="en-US" sz="6000" dirty="0" smtClean="0"/>
              <a:t> continua</a:t>
            </a:r>
            <a:endParaRPr lang="en-US" sz="6000" dirty="0"/>
          </a:p>
        </p:txBody>
      </p:sp>
    </p:spTree>
    <p:extLst>
      <p:ext uri="{BB962C8B-B14F-4D97-AF65-F5344CB8AC3E}">
        <p14:creationId xmlns:p14="http://schemas.microsoft.com/office/powerpoint/2010/main" val="3328845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Monitorización</a:t>
            </a:r>
            <a:r>
              <a:rPr lang="en-US" dirty="0" smtClean="0"/>
              <a:t> continua</a:t>
            </a:r>
            <a:endParaRPr lang="en-US" sz="3921" dirty="0">
              <a:gradFill>
                <a:gsLst>
                  <a:gs pos="10101">
                    <a:schemeClr val="tx1"/>
                  </a:gs>
                  <a:gs pos="54000">
                    <a:schemeClr val="tx1"/>
                  </a:gs>
                </a:gsLst>
                <a:lin ang="5400000" scaled="0"/>
              </a:gradFill>
            </a:endParaRPr>
          </a:p>
        </p:txBody>
      </p:sp>
      <p:sp>
        <p:nvSpPr>
          <p:cNvPr id="4" name="TextBox 3"/>
          <p:cNvSpPr txBox="1"/>
          <p:nvPr/>
        </p:nvSpPr>
        <p:spPr>
          <a:xfrm>
            <a:off x="258623" y="1551300"/>
            <a:ext cx="5986781" cy="3860635"/>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745" dirty="0" smtClean="0">
                <a:solidFill>
                  <a:schemeClr val="bg1">
                    <a:lumMod val="50000"/>
                  </a:schemeClr>
                </a:solidFill>
                <a:latin typeface="Segoe UI Light"/>
              </a:rPr>
              <a:t>¿</a:t>
            </a:r>
            <a:r>
              <a:rPr lang="en-US" sz="2745" dirty="0" err="1" smtClean="0">
                <a:solidFill>
                  <a:schemeClr val="bg1">
                    <a:lumMod val="50000"/>
                  </a:schemeClr>
                </a:solidFill>
                <a:latin typeface="Segoe UI Light"/>
              </a:rPr>
              <a:t>Cómo</a:t>
            </a:r>
            <a:r>
              <a:rPr lang="en-US" sz="2745" dirty="0" smtClean="0">
                <a:solidFill>
                  <a:schemeClr val="bg1">
                    <a:lumMod val="50000"/>
                  </a:schemeClr>
                </a:solidFill>
                <a:latin typeface="Segoe UI Light"/>
              </a:rPr>
              <a:t> </a:t>
            </a:r>
            <a:r>
              <a:rPr lang="en-US" sz="2745" dirty="0" err="1" smtClean="0">
                <a:solidFill>
                  <a:schemeClr val="bg1">
                    <a:lumMod val="50000"/>
                  </a:schemeClr>
                </a:solidFill>
                <a:latin typeface="Segoe UI Light"/>
              </a:rPr>
              <a:t>mejorar</a:t>
            </a:r>
            <a:r>
              <a:rPr lang="en-US" sz="2745" dirty="0" smtClean="0">
                <a:solidFill>
                  <a:schemeClr val="bg1">
                    <a:lumMod val="50000"/>
                  </a:schemeClr>
                </a:solidFill>
                <a:latin typeface="Segoe UI Light"/>
              </a:rPr>
              <a:t> la app y </a:t>
            </a:r>
            <a:r>
              <a:rPr lang="en-US" sz="2745" dirty="0" err="1" smtClean="0">
                <a:solidFill>
                  <a:schemeClr val="bg1">
                    <a:lumMod val="50000"/>
                  </a:schemeClr>
                </a:solidFill>
                <a:latin typeface="Segoe UI Light"/>
              </a:rPr>
              <a:t>entender</a:t>
            </a:r>
            <a:r>
              <a:rPr lang="en-US" sz="2745" dirty="0" smtClean="0">
                <a:solidFill>
                  <a:schemeClr val="bg1">
                    <a:lumMod val="50000"/>
                  </a:schemeClr>
                </a:solidFill>
                <a:latin typeface="Segoe UI Light"/>
              </a:rPr>
              <a:t> </a:t>
            </a:r>
            <a:r>
              <a:rPr lang="en-US" sz="2745" dirty="0" err="1" smtClean="0">
                <a:solidFill>
                  <a:schemeClr val="bg1">
                    <a:lumMod val="50000"/>
                  </a:schemeClr>
                </a:solidFill>
                <a:latin typeface="Segoe UI Light"/>
              </a:rPr>
              <a:t>como</a:t>
            </a:r>
            <a:r>
              <a:rPr lang="en-US" sz="2745" dirty="0" smtClean="0">
                <a:solidFill>
                  <a:schemeClr val="bg1">
                    <a:lumMod val="50000"/>
                  </a:schemeClr>
                </a:solidFill>
                <a:latin typeface="Segoe UI Light"/>
              </a:rPr>
              <a:t> </a:t>
            </a:r>
            <a:r>
              <a:rPr lang="en-US" sz="2745" dirty="0" err="1" smtClean="0">
                <a:solidFill>
                  <a:schemeClr val="bg1">
                    <a:lumMod val="50000"/>
                  </a:schemeClr>
                </a:solidFill>
                <a:latin typeface="Segoe UI Light"/>
              </a:rPr>
              <a:t>los</a:t>
            </a:r>
            <a:r>
              <a:rPr lang="en-US" sz="2745" dirty="0" smtClean="0">
                <a:solidFill>
                  <a:schemeClr val="bg1">
                    <a:lumMod val="50000"/>
                  </a:schemeClr>
                </a:solidFill>
                <a:latin typeface="Segoe UI Light"/>
              </a:rPr>
              <a:t> </a:t>
            </a:r>
            <a:r>
              <a:rPr lang="en-US" sz="2745" dirty="0" err="1" smtClean="0">
                <a:solidFill>
                  <a:schemeClr val="bg1">
                    <a:lumMod val="50000"/>
                  </a:schemeClr>
                </a:solidFill>
                <a:latin typeface="Segoe UI Light"/>
              </a:rPr>
              <a:t>usuarios</a:t>
            </a:r>
            <a:r>
              <a:rPr lang="en-US" sz="2745" dirty="0" smtClean="0">
                <a:solidFill>
                  <a:schemeClr val="bg1">
                    <a:lumMod val="50000"/>
                  </a:schemeClr>
                </a:solidFill>
                <a:latin typeface="Segoe UI Light"/>
              </a:rPr>
              <a:t> la </a:t>
            </a:r>
            <a:r>
              <a:rPr lang="en-US" sz="2745" dirty="0" err="1" smtClean="0">
                <a:solidFill>
                  <a:schemeClr val="bg1">
                    <a:lumMod val="50000"/>
                  </a:schemeClr>
                </a:solidFill>
                <a:latin typeface="Segoe UI Light"/>
              </a:rPr>
              <a:t>utilizán</a:t>
            </a:r>
            <a:r>
              <a:rPr lang="en-US" sz="2745" dirty="0" smtClean="0">
                <a:solidFill>
                  <a:schemeClr val="bg1">
                    <a:lumMod val="50000"/>
                  </a:schemeClr>
                </a:solidFill>
                <a:latin typeface="Segoe UI Light"/>
              </a:rPr>
              <a:t>?</a:t>
            </a:r>
            <a:endParaRPr lang="en-US" sz="2745" dirty="0">
              <a:solidFill>
                <a:schemeClr val="bg1">
                  <a:lumMod val="50000"/>
                </a:schemeClr>
              </a:solidFill>
              <a:latin typeface="Segoe UI Light"/>
            </a:endParaRPr>
          </a:p>
          <a:p>
            <a:pPr defTabSz="914367">
              <a:lnSpc>
                <a:spcPct val="90000"/>
              </a:lnSpc>
              <a:spcAft>
                <a:spcPts val="588"/>
              </a:spcAft>
              <a:defRPr/>
            </a:pPr>
            <a:endParaRPr lang="en-US" sz="2353" dirty="0">
              <a:solidFill>
                <a:schemeClr val="bg1">
                  <a:lumMod val="50000"/>
                </a:schemeClr>
              </a:solidFill>
              <a:latin typeface="Segoe UI Light"/>
            </a:endParaRPr>
          </a:p>
          <a:p>
            <a:pPr defTabSz="914367">
              <a:lnSpc>
                <a:spcPct val="90000"/>
              </a:lnSpc>
              <a:spcAft>
                <a:spcPts val="588"/>
              </a:spcAft>
              <a:defRPr/>
            </a:pPr>
            <a:endParaRPr lang="en-US" sz="2353" dirty="0">
              <a:solidFill>
                <a:schemeClr val="bg1">
                  <a:lumMod val="50000"/>
                </a:schemeClr>
              </a:solidFill>
              <a:latin typeface="Segoe UI Light"/>
            </a:endParaRPr>
          </a:p>
          <a:p>
            <a:pPr defTabSz="914367">
              <a:lnSpc>
                <a:spcPct val="90000"/>
              </a:lnSpc>
              <a:spcAft>
                <a:spcPts val="588"/>
              </a:spcAft>
              <a:defRPr/>
            </a:pPr>
            <a:r>
              <a:rPr lang="en-US" sz="2353" u="sng" dirty="0" err="1" smtClean="0">
                <a:solidFill>
                  <a:schemeClr val="bg1">
                    <a:lumMod val="50000"/>
                  </a:schemeClr>
                </a:solidFill>
                <a:latin typeface="Segoe UI Light"/>
              </a:rPr>
              <a:t>Recomendaciones</a:t>
            </a:r>
            <a:r>
              <a:rPr lang="en-US" sz="2353" u="sng" dirty="0" smtClean="0">
                <a:solidFill>
                  <a:schemeClr val="bg1">
                    <a:lumMod val="50000"/>
                  </a:schemeClr>
                </a:solidFill>
                <a:latin typeface="Segoe UI Light"/>
              </a:rPr>
              <a:t>:</a:t>
            </a:r>
            <a:endParaRPr lang="en-US" sz="2353" u="sng" dirty="0">
              <a:solidFill>
                <a:schemeClr val="bg1">
                  <a:lumMod val="50000"/>
                </a:schemeClr>
              </a:solidFill>
              <a:latin typeface="Segoe UI Light"/>
            </a:endParaRPr>
          </a:p>
          <a:p>
            <a:pPr marL="336145" indent="-336145" defTabSz="914367">
              <a:spcAft>
                <a:spcPts val="588"/>
              </a:spcAft>
              <a:buFont typeface="Arial" panose="020B0604020202020204" pitchFamily="34" charset="0"/>
              <a:buChar char="•"/>
              <a:defRPr/>
            </a:pPr>
            <a:r>
              <a:rPr lang="en-US" sz="2353" dirty="0" smtClean="0">
                <a:solidFill>
                  <a:schemeClr val="bg1">
                    <a:lumMod val="50000"/>
                  </a:schemeClr>
                </a:solidFill>
                <a:latin typeface="Segoe UI Light"/>
              </a:rPr>
              <a:t>Tracking de </a:t>
            </a:r>
            <a:r>
              <a:rPr lang="en-US" sz="2353" dirty="0" err="1" smtClean="0">
                <a:solidFill>
                  <a:schemeClr val="bg1">
                    <a:lumMod val="50000"/>
                  </a:schemeClr>
                </a:solidFill>
                <a:latin typeface="Segoe UI Light"/>
              </a:rPr>
              <a:t>descargas</a:t>
            </a:r>
            <a:r>
              <a:rPr lang="en-US" sz="2353" dirty="0" smtClean="0">
                <a:solidFill>
                  <a:schemeClr val="bg1">
                    <a:lumMod val="50000"/>
                  </a:schemeClr>
                </a:solidFill>
                <a:latin typeface="Segoe UI Light"/>
              </a:rPr>
              <a:t>, errors </a:t>
            </a:r>
            <a:r>
              <a:rPr lang="en-US" sz="2353" dirty="0" err="1" smtClean="0">
                <a:solidFill>
                  <a:schemeClr val="bg1">
                    <a:lumMod val="50000"/>
                  </a:schemeClr>
                </a:solidFill>
                <a:latin typeface="Segoe UI Light"/>
              </a:rPr>
              <a:t>etc</a:t>
            </a:r>
            <a:endParaRPr lang="en-US" sz="2353" dirty="0">
              <a:solidFill>
                <a:schemeClr val="bg1">
                  <a:lumMod val="50000"/>
                </a:schemeClr>
              </a:solidFill>
              <a:latin typeface="Segoe UI Light"/>
            </a:endParaRPr>
          </a:p>
          <a:p>
            <a:pPr marL="336145" indent="-336145" defTabSz="914367">
              <a:spcAft>
                <a:spcPts val="588"/>
              </a:spcAft>
              <a:buFont typeface="Arial" panose="020B0604020202020204" pitchFamily="34" charset="0"/>
              <a:buChar char="•"/>
              <a:defRPr/>
            </a:pPr>
            <a:r>
              <a:rPr lang="en-US" sz="2353" dirty="0" err="1" smtClean="0">
                <a:solidFill>
                  <a:schemeClr val="bg1">
                    <a:lumMod val="50000"/>
                  </a:schemeClr>
                </a:solidFill>
                <a:latin typeface="Segoe UI Light"/>
              </a:rPr>
              <a:t>Instrumentazión</a:t>
            </a:r>
            <a:r>
              <a:rPr lang="en-US" sz="2353" dirty="0" smtClean="0">
                <a:solidFill>
                  <a:schemeClr val="bg1">
                    <a:lumMod val="50000"/>
                  </a:schemeClr>
                </a:solidFill>
                <a:latin typeface="Segoe UI Light"/>
              </a:rPr>
              <a:t> de la app con </a:t>
            </a:r>
            <a:r>
              <a:rPr lang="en-US" sz="2353" dirty="0" err="1" smtClean="0">
                <a:solidFill>
                  <a:schemeClr val="bg1">
                    <a:lumMod val="50000"/>
                  </a:schemeClr>
                </a:solidFill>
                <a:latin typeface="Segoe UI Light"/>
              </a:rPr>
              <a:t>eventos</a:t>
            </a:r>
            <a:r>
              <a:rPr lang="en-US" sz="2353" dirty="0" smtClean="0">
                <a:solidFill>
                  <a:schemeClr val="bg1">
                    <a:lumMod val="50000"/>
                  </a:schemeClr>
                </a:solidFill>
                <a:latin typeface="Segoe UI Light"/>
              </a:rPr>
              <a:t> </a:t>
            </a:r>
            <a:r>
              <a:rPr lang="en-US" sz="2353" dirty="0" err="1" smtClean="0">
                <a:solidFill>
                  <a:schemeClr val="bg1">
                    <a:lumMod val="50000"/>
                  </a:schemeClr>
                </a:solidFill>
                <a:latin typeface="Segoe UI Light"/>
              </a:rPr>
              <a:t>personalizados</a:t>
            </a:r>
            <a:r>
              <a:rPr lang="en-US" sz="2353" dirty="0" smtClean="0">
                <a:solidFill>
                  <a:schemeClr val="bg1">
                    <a:lumMod val="50000"/>
                  </a:schemeClr>
                </a:solidFill>
                <a:latin typeface="Segoe UI Light"/>
              </a:rPr>
              <a:t> para </a:t>
            </a:r>
            <a:r>
              <a:rPr lang="en-US" sz="2353" dirty="0" err="1" smtClean="0">
                <a:solidFill>
                  <a:schemeClr val="bg1">
                    <a:lumMod val="50000"/>
                  </a:schemeClr>
                </a:solidFill>
                <a:latin typeface="Segoe UI Light"/>
              </a:rPr>
              <a:t>entender</a:t>
            </a:r>
            <a:r>
              <a:rPr lang="en-US" sz="2353" dirty="0" smtClean="0">
                <a:solidFill>
                  <a:schemeClr val="bg1">
                    <a:lumMod val="50000"/>
                  </a:schemeClr>
                </a:solidFill>
                <a:latin typeface="Segoe UI Light"/>
              </a:rPr>
              <a:t> major </a:t>
            </a:r>
            <a:r>
              <a:rPr lang="en-US" sz="2353" dirty="0" err="1" smtClean="0">
                <a:solidFill>
                  <a:schemeClr val="bg1">
                    <a:lumMod val="50000"/>
                  </a:schemeClr>
                </a:solidFill>
                <a:latin typeface="Segoe UI Light"/>
              </a:rPr>
              <a:t>como</a:t>
            </a:r>
            <a:r>
              <a:rPr lang="en-US" sz="2353" dirty="0" smtClean="0">
                <a:solidFill>
                  <a:schemeClr val="bg1">
                    <a:lumMod val="50000"/>
                  </a:schemeClr>
                </a:solidFill>
                <a:latin typeface="Segoe UI Light"/>
              </a:rPr>
              <a:t> se </a:t>
            </a:r>
            <a:r>
              <a:rPr lang="en-US" sz="2353" dirty="0" err="1" smtClean="0">
                <a:solidFill>
                  <a:schemeClr val="bg1">
                    <a:lumMod val="50000"/>
                  </a:schemeClr>
                </a:solidFill>
                <a:latin typeface="Segoe UI Light"/>
              </a:rPr>
              <a:t>usa</a:t>
            </a:r>
            <a:r>
              <a:rPr lang="en-US" sz="2353" dirty="0" smtClean="0">
                <a:solidFill>
                  <a:schemeClr val="bg1">
                    <a:lumMod val="50000"/>
                  </a:schemeClr>
                </a:solidFill>
                <a:latin typeface="Segoe UI Light"/>
              </a:rPr>
              <a:t> la app</a:t>
            </a:r>
            <a:endParaRPr lang="en-US" sz="2353" dirty="0">
              <a:solidFill>
                <a:schemeClr val="bg1">
                  <a:lumMod val="50000"/>
                </a:schemeClr>
              </a:solidFill>
              <a:latin typeface="Segoe UI Light"/>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5156" y="1785554"/>
            <a:ext cx="5622903" cy="4217177"/>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6387726" y="3279596"/>
            <a:ext cx="828805" cy="1375872"/>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7842" dirty="0">
                <a:solidFill>
                  <a:srgbClr val="FF0000"/>
                </a:solidFill>
                <a:latin typeface="Segoe UI"/>
              </a:rPr>
              <a:t>?</a:t>
            </a:r>
            <a:endParaRPr lang="en-US" sz="3921" dirty="0">
              <a:solidFill>
                <a:srgbClr val="FF0000"/>
              </a:solidFill>
              <a:latin typeface="Segoe UI"/>
            </a:endParaRPr>
          </a:p>
        </p:txBody>
      </p:sp>
    </p:spTree>
    <p:extLst>
      <p:ext uri="{BB962C8B-B14F-4D97-AF65-F5344CB8AC3E}">
        <p14:creationId xmlns:p14="http://schemas.microsoft.com/office/powerpoint/2010/main" val="2026297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905095"/>
            <a:ext cx="11653523" cy="2158476"/>
          </a:xfrm>
        </p:spPr>
        <p:txBody>
          <a:bodyPr/>
          <a:lstStyle/>
          <a:p>
            <a:r>
              <a:rPr lang="en-US" dirty="0" smtClean="0"/>
              <a:t>Con </a:t>
            </a:r>
            <a:r>
              <a:rPr lang="en-US" dirty="0" err="1"/>
              <a:t>HockeyApp</a:t>
            </a:r>
            <a:r>
              <a:rPr lang="en-US" dirty="0"/>
              <a:t>, </a:t>
            </a:r>
            <a:r>
              <a:rPr lang="en-US" dirty="0" err="1" smtClean="0"/>
              <a:t>podemos</a:t>
            </a:r>
            <a:r>
              <a:rPr lang="en-US" dirty="0" smtClean="0"/>
              <a:t> </a:t>
            </a:r>
            <a:r>
              <a:rPr lang="en-US" dirty="0" err="1" smtClean="0"/>
              <a:t>entender</a:t>
            </a:r>
            <a:r>
              <a:rPr lang="en-US" dirty="0" smtClean="0"/>
              <a:t> </a:t>
            </a:r>
            <a:r>
              <a:rPr lang="en-US" dirty="0" err="1" smtClean="0"/>
              <a:t>dónde</a:t>
            </a:r>
            <a:r>
              <a:rPr lang="en-US" dirty="0" smtClean="0"/>
              <a:t>, </a:t>
            </a:r>
            <a:r>
              <a:rPr lang="en-US" dirty="0" err="1" smtClean="0"/>
              <a:t>cómo</a:t>
            </a:r>
            <a:r>
              <a:rPr lang="en-US" dirty="0" smtClean="0"/>
              <a:t>  y con que </a:t>
            </a:r>
            <a:r>
              <a:rPr lang="en-US" dirty="0" err="1" smtClean="0"/>
              <a:t>frecuencia</a:t>
            </a:r>
            <a:r>
              <a:rPr lang="en-US" dirty="0" smtClean="0"/>
              <a:t> </a:t>
            </a:r>
            <a:r>
              <a:rPr lang="en-US" dirty="0" err="1" smtClean="0"/>
              <a:t>ocurren</a:t>
            </a:r>
            <a:r>
              <a:rPr lang="en-US" dirty="0" smtClean="0"/>
              <a:t> </a:t>
            </a:r>
            <a:r>
              <a:rPr lang="en-US" dirty="0" err="1" smtClean="0"/>
              <a:t>los</a:t>
            </a:r>
            <a:r>
              <a:rPr lang="en-US" dirty="0" smtClean="0"/>
              <a:t> </a:t>
            </a:r>
            <a:r>
              <a:rPr lang="en-US" dirty="0" err="1" smtClean="0"/>
              <a:t>errores</a:t>
            </a:r>
            <a:endParaRPr lang="en-US" dirty="0"/>
          </a:p>
          <a:p>
            <a:r>
              <a:rPr lang="en-US" dirty="0" err="1" smtClean="0"/>
              <a:t>Obtener</a:t>
            </a:r>
            <a:r>
              <a:rPr lang="en-US" dirty="0" smtClean="0"/>
              <a:t> </a:t>
            </a:r>
            <a:r>
              <a:rPr lang="en-US" dirty="0" err="1" smtClean="0"/>
              <a:t>reportes</a:t>
            </a:r>
            <a:r>
              <a:rPr lang="en-US" dirty="0" smtClean="0"/>
              <a:t> de </a:t>
            </a:r>
            <a:r>
              <a:rPr lang="en-US" dirty="0" err="1" smtClean="0"/>
              <a:t>errores</a:t>
            </a:r>
            <a:r>
              <a:rPr lang="en-US" dirty="0" smtClean="0"/>
              <a:t> de builds no </a:t>
            </a:r>
            <a:r>
              <a:rPr lang="en-US" dirty="0" err="1" smtClean="0"/>
              <a:t>.Net</a:t>
            </a:r>
            <a:r>
              <a:rPr lang="en-US" dirty="0" smtClean="0"/>
              <a:t> </a:t>
            </a:r>
            <a:endParaRPr lang="en-US" dirty="0"/>
          </a:p>
        </p:txBody>
      </p:sp>
      <p:sp>
        <p:nvSpPr>
          <p:cNvPr id="2" name="Title 1"/>
          <p:cNvSpPr>
            <a:spLocks noGrp="1"/>
          </p:cNvSpPr>
          <p:nvPr>
            <p:ph type="title"/>
          </p:nvPr>
        </p:nvSpPr>
        <p:spPr/>
        <p:txBody>
          <a:bodyPr/>
          <a:lstStyle/>
          <a:p>
            <a:r>
              <a:rPr lang="en-US" dirty="0" err="1" smtClean="0"/>
              <a:t>Reportes</a:t>
            </a:r>
            <a:r>
              <a:rPr lang="en-US" dirty="0" smtClean="0"/>
              <a:t> de </a:t>
            </a:r>
            <a:r>
              <a:rPr lang="en-US" dirty="0" err="1" smtClean="0"/>
              <a:t>errores</a:t>
            </a:r>
            <a:endParaRPr lang="en-US" sz="3921" dirty="0">
              <a:gradFill>
                <a:gsLst>
                  <a:gs pos="0">
                    <a:schemeClr val="tx2"/>
                  </a:gs>
                  <a:gs pos="100000">
                    <a:schemeClr val="tx2"/>
                  </a:gs>
                </a:gsLst>
                <a:lin ang="5400000" scaled="0"/>
              </a:gradFill>
            </a:endParaRPr>
          </a:p>
        </p:txBody>
      </p:sp>
    </p:spTree>
    <p:extLst>
      <p:ext uri="{BB962C8B-B14F-4D97-AF65-F5344CB8AC3E}">
        <p14:creationId xmlns:p14="http://schemas.microsoft.com/office/powerpoint/2010/main" val="3234054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sz="6000" dirty="0" err="1" smtClean="0"/>
              <a:t>Monitorización</a:t>
            </a:r>
            <a:r>
              <a:rPr lang="en-US" sz="6000" dirty="0" smtClean="0"/>
              <a:t> continua</a:t>
            </a:r>
            <a:endParaRPr lang="en-US" sz="6000" dirty="0"/>
          </a:p>
        </p:txBody>
      </p:sp>
    </p:spTree>
    <p:extLst>
      <p:ext uri="{BB962C8B-B14F-4D97-AF65-F5344CB8AC3E}">
        <p14:creationId xmlns:p14="http://schemas.microsoft.com/office/powerpoint/2010/main" val="1637930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94537" y="1631704"/>
            <a:ext cx="5826761" cy="3498330"/>
          </a:xfrm>
        </p:spPr>
        <p:txBody>
          <a:bodyPr/>
          <a:lstStyle/>
          <a:p>
            <a:r>
              <a:rPr lang="en-US" sz="2745" dirty="0" err="1" smtClean="0"/>
              <a:t>Automatización</a:t>
            </a:r>
            <a:r>
              <a:rPr lang="en-US" sz="2745" dirty="0" smtClean="0"/>
              <a:t> de </a:t>
            </a:r>
            <a:r>
              <a:rPr lang="en-US" sz="2745" dirty="0" err="1" smtClean="0"/>
              <a:t>nuestras</a:t>
            </a:r>
            <a:r>
              <a:rPr lang="en-US" sz="2745" dirty="0" smtClean="0"/>
              <a:t> build y </a:t>
            </a:r>
            <a:r>
              <a:rPr lang="en-US" sz="2745" dirty="0" err="1" smtClean="0"/>
              <a:t>proceso</a:t>
            </a:r>
            <a:r>
              <a:rPr lang="en-US" sz="2745" dirty="0" smtClean="0"/>
              <a:t> de release </a:t>
            </a:r>
            <a:r>
              <a:rPr lang="en-US" sz="2745" dirty="0" err="1" smtClean="0"/>
              <a:t>utilizando</a:t>
            </a:r>
            <a:r>
              <a:rPr lang="en-US" sz="2745" dirty="0" smtClean="0"/>
              <a:t> VSTS</a:t>
            </a:r>
            <a:endParaRPr lang="en-US" sz="2745" dirty="0"/>
          </a:p>
          <a:p>
            <a:r>
              <a:rPr lang="en-US" sz="2745" dirty="0" err="1" smtClean="0"/>
              <a:t>Mantener</a:t>
            </a:r>
            <a:r>
              <a:rPr lang="en-US" sz="2745" dirty="0" smtClean="0"/>
              <a:t> la </a:t>
            </a:r>
            <a:r>
              <a:rPr lang="en-US" sz="2745" dirty="0" err="1" smtClean="0"/>
              <a:t>calidad</a:t>
            </a:r>
            <a:r>
              <a:rPr lang="en-US" sz="2745" dirty="0" smtClean="0"/>
              <a:t> de la app con el </a:t>
            </a:r>
            <a:r>
              <a:rPr lang="en-US" sz="2745" dirty="0" err="1" smtClean="0"/>
              <a:t>uso</a:t>
            </a:r>
            <a:r>
              <a:rPr lang="en-US" sz="2745" dirty="0" smtClean="0"/>
              <a:t> de tests (Perfecto Mobile, Xamarin Test Cloud)</a:t>
            </a:r>
            <a:endParaRPr lang="en-US" sz="2745" dirty="0"/>
          </a:p>
          <a:p>
            <a:r>
              <a:rPr lang="en-US" sz="2745" dirty="0" err="1" smtClean="0"/>
              <a:t>Capturar</a:t>
            </a:r>
            <a:r>
              <a:rPr lang="en-US" sz="2745" dirty="0" smtClean="0"/>
              <a:t> reports de </a:t>
            </a:r>
            <a:r>
              <a:rPr lang="en-US" sz="2745" dirty="0" err="1" smtClean="0"/>
              <a:t>errores</a:t>
            </a:r>
            <a:r>
              <a:rPr lang="en-US" sz="2745" dirty="0" smtClean="0"/>
              <a:t> y </a:t>
            </a:r>
            <a:r>
              <a:rPr lang="en-US" sz="2745" dirty="0" err="1" smtClean="0"/>
              <a:t>uso</a:t>
            </a:r>
            <a:r>
              <a:rPr lang="en-US" sz="2745" dirty="0" smtClean="0"/>
              <a:t> </a:t>
            </a:r>
            <a:r>
              <a:rPr lang="en-US" sz="2745" dirty="0" err="1" smtClean="0"/>
              <a:t>desde</a:t>
            </a:r>
            <a:r>
              <a:rPr lang="en-US" sz="2745" dirty="0" smtClean="0"/>
              <a:t> </a:t>
            </a:r>
            <a:r>
              <a:rPr lang="en-US" sz="2745" dirty="0" err="1" smtClean="0"/>
              <a:t>HockeyApp</a:t>
            </a:r>
            <a:endParaRPr lang="en-US" sz="2745" dirty="0"/>
          </a:p>
        </p:txBody>
      </p:sp>
      <p:sp>
        <p:nvSpPr>
          <p:cNvPr id="2" name="Title 1"/>
          <p:cNvSpPr>
            <a:spLocks noGrp="1"/>
          </p:cNvSpPr>
          <p:nvPr>
            <p:ph type="title"/>
          </p:nvPr>
        </p:nvSpPr>
        <p:spPr>
          <a:xfrm>
            <a:off x="266921" y="289957"/>
            <a:ext cx="11655840" cy="899537"/>
          </a:xfrm>
        </p:spPr>
        <p:txBody>
          <a:bodyPr/>
          <a:lstStyle/>
          <a:p>
            <a:r>
              <a:rPr lang="en-US" sz="4313" dirty="0" err="1" smtClean="0"/>
              <a:t>Entonces</a:t>
            </a:r>
            <a:r>
              <a:rPr lang="en-US" sz="4313" dirty="0" smtClean="0"/>
              <a:t>, ¿</a:t>
            </a:r>
            <a:r>
              <a:rPr lang="en-US" sz="4313" dirty="0" err="1" smtClean="0"/>
              <a:t>qué</a:t>
            </a:r>
            <a:r>
              <a:rPr lang="en-US" sz="4313" dirty="0" smtClean="0"/>
              <a:t> </a:t>
            </a:r>
            <a:r>
              <a:rPr lang="en-US" sz="4313" dirty="0" err="1" smtClean="0"/>
              <a:t>nos</a:t>
            </a:r>
            <a:r>
              <a:rPr lang="en-US" sz="4313" dirty="0" smtClean="0"/>
              <a:t> </a:t>
            </a:r>
            <a:r>
              <a:rPr lang="en-US" sz="4313" dirty="0" err="1" smtClean="0"/>
              <a:t>aporta</a:t>
            </a:r>
            <a:r>
              <a:rPr lang="en-US" sz="4313" dirty="0" smtClean="0"/>
              <a:t> “Mobile DevOps”?</a:t>
            </a:r>
            <a:endParaRPr lang="en-US" sz="3529" dirty="0">
              <a:gradFill>
                <a:gsLst>
                  <a:gs pos="10101">
                    <a:schemeClr val="tx1"/>
                  </a:gs>
                  <a:gs pos="54000">
                    <a:schemeClr val="tx1"/>
                  </a:gs>
                </a:gsLst>
                <a:lin ang="5400000" scaled="0"/>
              </a:gra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5156" y="1636150"/>
            <a:ext cx="5622903" cy="42171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33631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279187" y="405855"/>
            <a:ext cx="11531542" cy="517083"/>
          </a:xfrm>
          <a:prstGeom prst="rect">
            <a:avLst/>
          </a:prstGeom>
        </p:spPr>
        <p:txBody>
          <a:bodyPr vert="horz" wrap="square" lIns="0" tIns="0" rIns="0" bIns="0" rtlCol="0" anchor="t" anchorCtr="0">
            <a:spAutoFit/>
          </a:bodyPr>
          <a:lstStyle>
            <a:lvl1pPr algn="l" defTabSz="914400" rtl="0" eaLnBrk="1" latinLnBrk="0" hangingPunct="1">
              <a:lnSpc>
                <a:spcPct val="105000"/>
              </a:lnSpc>
              <a:spcBef>
                <a:spcPct val="0"/>
              </a:spcBef>
              <a:buNone/>
              <a:defRPr sz="2400" kern="1200" spc="0" baseline="0">
                <a:solidFill>
                  <a:schemeClr val="accent1"/>
                </a:solidFill>
                <a:latin typeface="+mj-lt"/>
                <a:ea typeface="+mj-ea"/>
                <a:cs typeface="+mj-cs"/>
              </a:defRPr>
            </a:lvl1pPr>
          </a:lstStyle>
          <a:p>
            <a:r>
              <a:rPr lang="en-US" sz="3200"/>
              <a:t>Preguntas y respuestas.</a:t>
            </a:r>
            <a:endParaRPr lang="ru-RU" sz="3200" dirty="0"/>
          </a:p>
        </p:txBody>
      </p:sp>
      <p:sp>
        <p:nvSpPr>
          <p:cNvPr id="3" name="Text Placeholder 1"/>
          <p:cNvSpPr>
            <a:spLocks noGrp="1"/>
          </p:cNvSpPr>
          <p:nvPr>
            <p:ph type="body" sz="quarter" idx="20"/>
          </p:nvPr>
        </p:nvSpPr>
        <p:spPr>
          <a:xfrm>
            <a:off x="336178" y="1435385"/>
            <a:ext cx="11459569" cy="841652"/>
          </a:xfrm>
        </p:spPr>
        <p:txBody>
          <a:bodyPr/>
          <a:lstStyle/>
          <a:p>
            <a:r>
              <a:rPr lang="en-US" sz="3733" dirty="0"/>
              <a:t>¿</a:t>
            </a:r>
            <a:r>
              <a:rPr lang="en-US" sz="3733" dirty="0" err="1"/>
              <a:t>Dudas</a:t>
            </a:r>
            <a:r>
              <a:rPr lang="en-US" sz="3733" dirty="0"/>
              <a:t>?</a:t>
            </a:r>
            <a:endParaRPr lang="ru-RU" sz="3733" dirty="0"/>
          </a:p>
        </p:txBody>
      </p:sp>
      <p:sp>
        <p:nvSpPr>
          <p:cNvPr id="4" name="Text Placeholder 1"/>
          <p:cNvSpPr txBox="1">
            <a:spLocks/>
          </p:cNvSpPr>
          <p:nvPr/>
        </p:nvSpPr>
        <p:spPr>
          <a:xfrm>
            <a:off x="432174" y="2085041"/>
            <a:ext cx="11260075" cy="3071906"/>
          </a:xfrm>
          <a:prstGeom prst="rect">
            <a:avLst/>
          </a:prstGeom>
        </p:spPr>
        <p:txBody>
          <a:bodyPr vert="horz" lIns="121903" tIns="0" rIns="121903" bIns="60952"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2129" dirty="0">
                <a:solidFill>
                  <a:schemeClr val="accent1"/>
                </a:solidFill>
                <a:latin typeface="Aller" pitchFamily="2" charset="0"/>
              </a:rPr>
              <a:t>P</a:t>
            </a:r>
            <a:r>
              <a:rPr lang="en-US" sz="11731" dirty="0">
                <a:solidFill>
                  <a:schemeClr val="accent1"/>
                </a:solidFill>
                <a:latin typeface="Aller" pitchFamily="2" charset="0"/>
              </a:rPr>
              <a:t>&amp;</a:t>
            </a:r>
            <a:r>
              <a:rPr lang="en-US" sz="22129" dirty="0">
                <a:solidFill>
                  <a:schemeClr val="accent1"/>
                </a:solidFill>
                <a:latin typeface="Aller" pitchFamily="2" charset="0"/>
              </a:rPr>
              <a:t>R</a:t>
            </a:r>
            <a:endParaRPr lang="ru-RU" sz="22129" dirty="0">
              <a:solidFill>
                <a:schemeClr val="accent1"/>
              </a:solidFill>
            </a:endParaRPr>
          </a:p>
        </p:txBody>
      </p:sp>
    </p:spTree>
    <p:extLst>
      <p:ext uri="{BB962C8B-B14F-4D97-AF65-F5344CB8AC3E}">
        <p14:creationId xmlns:p14="http://schemas.microsoft.com/office/powerpoint/2010/main" val="944819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11158" y="1084290"/>
            <a:ext cx="10969688" cy="647864"/>
          </a:xfrm>
        </p:spPr>
        <p:txBody>
          <a:bodyPr/>
          <a:lstStyle/>
          <a:p>
            <a:r>
              <a:rPr lang="en-US" sz="4312" dirty="0">
                <a:latin typeface="+mn-lt"/>
              </a:rPr>
              <a:t>Javier Suárez Ruiz</a:t>
            </a:r>
          </a:p>
        </p:txBody>
      </p:sp>
      <p:sp>
        <p:nvSpPr>
          <p:cNvPr id="4" name="Text Placeholder 4"/>
          <p:cNvSpPr>
            <a:spLocks noGrp="1"/>
          </p:cNvSpPr>
          <p:nvPr/>
        </p:nvSpPr>
        <p:spPr>
          <a:xfrm>
            <a:off x="494030" y="1918955"/>
            <a:ext cx="5839578" cy="3732444"/>
          </a:xfrm>
          <a:prstGeom prst="rect">
            <a:avLst/>
          </a:prstGeom>
        </p:spPr>
        <p:txBody>
          <a:bodyPr vert="horz" lIns="121903" tIns="0" rIns="121903" bIns="60952" rtlCol="0">
            <a:norm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dirty="0">
                <a:solidFill>
                  <a:schemeClr val="bg2">
                    <a:lumMod val="25000"/>
                  </a:schemeClr>
                </a:solidFill>
              </a:rPr>
              <a:t>Software Developer at Plain Concepts</a:t>
            </a:r>
            <a:endParaRPr lang="en-US" sz="1568" i="1" dirty="0">
              <a:solidFill>
                <a:schemeClr val="bg2">
                  <a:lumMod val="25000"/>
                </a:schemeClr>
              </a:solidFill>
            </a:endParaRPr>
          </a:p>
          <a:p>
            <a:r>
              <a:rPr lang="en-US" sz="2745" dirty="0">
                <a:solidFill>
                  <a:schemeClr val="bg2">
                    <a:lumMod val="25000"/>
                  </a:schemeClr>
                </a:solidFill>
              </a:rPr>
              <a:t>Microsoft MVP Windows Platform Development</a:t>
            </a:r>
          </a:p>
          <a:p>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Blog: </a:t>
            </a:r>
            <a:r>
              <a:rPr lang="en-US" sz="2000" dirty="0">
                <a:solidFill>
                  <a:schemeClr val="bg2">
                    <a:lumMod val="25000"/>
                  </a:schemeClr>
                </a:solidFill>
                <a:hlinkClick r:id="rId3"/>
              </a:rPr>
              <a:t>http://geeks.ms/blogs/jsuarez</a:t>
            </a:r>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Email: </a:t>
            </a:r>
            <a:r>
              <a:rPr lang="en-US" sz="2000" dirty="0">
                <a:solidFill>
                  <a:schemeClr val="bg2">
                    <a:lumMod val="25000"/>
                  </a:schemeClr>
                </a:solidFill>
                <a:hlinkClick r:id="rId4"/>
              </a:rPr>
              <a:t>javiersuarezruiz@hotmail.com</a:t>
            </a:r>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Twitter: @</a:t>
            </a:r>
            <a:r>
              <a:rPr lang="en-US" sz="2000" dirty="0" err="1">
                <a:solidFill>
                  <a:schemeClr val="bg2">
                    <a:lumMod val="25000"/>
                  </a:schemeClr>
                </a:solidFill>
              </a:rPr>
              <a:t>jsuarezruiz</a:t>
            </a:r>
            <a:endParaRPr lang="en-US" sz="2000" dirty="0">
              <a:solidFill>
                <a:schemeClr val="bg2">
                  <a:lumMod val="25000"/>
                </a:schemeClr>
              </a:solidFill>
            </a:endParaRPr>
          </a:p>
          <a:p>
            <a:endParaRPr lang="en-US" sz="2000" dirty="0">
              <a:solidFill>
                <a:schemeClr val="accent1"/>
              </a:solidFill>
            </a:endParaRPr>
          </a:p>
        </p:txBody>
      </p:sp>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6438" y="1084289"/>
            <a:ext cx="3724339" cy="4012129"/>
          </a:xfrm>
          <a:prstGeom prst="rect">
            <a:avLst/>
          </a:prstGeom>
        </p:spPr>
      </p:pic>
      <p:pic>
        <p:nvPicPr>
          <p:cNvPr id="7" name="Imagen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01215" y="3930381"/>
            <a:ext cx="743064" cy="1166038"/>
          </a:xfrm>
          <a:prstGeom prst="rect">
            <a:avLst/>
          </a:prstGeom>
        </p:spPr>
      </p:pic>
    </p:spTree>
    <p:extLst>
      <p:ext uri="{BB962C8B-B14F-4D97-AF65-F5344CB8AC3E}">
        <p14:creationId xmlns:p14="http://schemas.microsoft.com/office/powerpoint/2010/main" val="2395436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720342" y="736517"/>
            <a:ext cx="10751313" cy="1092283"/>
          </a:xfrm>
          <a:prstGeom prst="rect">
            <a:avLst/>
          </a:prstGeom>
        </p:spPr>
        <p:txBody>
          <a:bodyPr/>
          <a:lst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a:lstStyle>
          <a:p>
            <a:r>
              <a:rPr lang="es-ES" sz="7200" dirty="0" smtClean="0">
                <a:solidFill>
                  <a:schemeClr val="tx1"/>
                </a:solidFill>
              </a:rPr>
              <a:t>Utilizando </a:t>
            </a:r>
            <a:r>
              <a:rPr lang="es-ES" sz="7200" dirty="0" err="1" smtClean="0">
                <a:solidFill>
                  <a:schemeClr val="tx1"/>
                </a:solidFill>
              </a:rPr>
              <a:t>HockeyApp</a:t>
            </a:r>
            <a:endParaRPr lang="es-ES" sz="7200" dirty="0">
              <a:solidFill>
                <a:schemeClr val="tx1"/>
              </a:solidFill>
            </a:endParaRPr>
          </a:p>
        </p:txBody>
      </p:sp>
      <p:sp>
        <p:nvSpPr>
          <p:cNvPr id="5" name="Subtitle 1"/>
          <p:cNvSpPr txBox="1">
            <a:spLocks/>
          </p:cNvSpPr>
          <p:nvPr/>
        </p:nvSpPr>
        <p:spPr>
          <a:xfrm>
            <a:off x="720342" y="1948219"/>
            <a:ext cx="7608765" cy="789371"/>
          </a:xfrm>
          <a:prstGeom prst="rect">
            <a:avLst/>
          </a:prstGeom>
        </p:spPr>
        <p:txBody>
          <a:bodyPr/>
          <a:lst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r>
              <a:rPr lang="en-US" dirty="0" smtClean="0">
                <a:solidFill>
                  <a:schemeClr val="bg1">
                    <a:lumMod val="40000"/>
                    <a:lumOff val="60000"/>
                  </a:schemeClr>
                </a:solidFill>
              </a:rPr>
              <a:t>Javier </a:t>
            </a:r>
            <a:r>
              <a:rPr lang="en-US" dirty="0">
                <a:solidFill>
                  <a:schemeClr val="bg1">
                    <a:lumMod val="40000"/>
                    <a:lumOff val="60000"/>
                  </a:schemeClr>
                </a:solidFill>
              </a:rPr>
              <a:t>Suárez</a:t>
            </a:r>
          </a:p>
        </p:txBody>
      </p:sp>
    </p:spTree>
    <p:extLst>
      <p:ext uri="{BB962C8B-B14F-4D97-AF65-F5344CB8AC3E}">
        <p14:creationId xmlns:p14="http://schemas.microsoft.com/office/powerpoint/2010/main" val="461489940"/>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z="3200" dirty="0" smtClean="0"/>
              <a:t>Mobile DevOps</a:t>
            </a:r>
            <a:endParaRPr lang="en-US" sz="3200" dirty="0"/>
          </a:p>
          <a:p>
            <a:r>
              <a:rPr lang="en-US" sz="3200" dirty="0" err="1" smtClean="0"/>
              <a:t>Integración</a:t>
            </a:r>
            <a:r>
              <a:rPr lang="en-US" sz="3200" dirty="0" smtClean="0"/>
              <a:t> Continua</a:t>
            </a:r>
            <a:endParaRPr lang="en-US" sz="3200" dirty="0"/>
          </a:p>
          <a:p>
            <a:pPr lvl="1"/>
            <a:r>
              <a:rPr lang="en-US" sz="1800" dirty="0"/>
              <a:t>¿</a:t>
            </a:r>
            <a:r>
              <a:rPr lang="en-US" sz="1800" dirty="0" err="1"/>
              <a:t>Qué</a:t>
            </a:r>
            <a:r>
              <a:rPr lang="en-US" sz="1800" dirty="0"/>
              <a:t> </a:t>
            </a:r>
            <a:r>
              <a:rPr lang="en-US" sz="1800" dirty="0" err="1"/>
              <a:t>es</a:t>
            </a:r>
            <a:r>
              <a:rPr lang="en-US" sz="1800" dirty="0" smtClean="0"/>
              <a:t>?</a:t>
            </a:r>
          </a:p>
          <a:p>
            <a:pPr lvl="1"/>
            <a:r>
              <a:rPr lang="en-US" sz="1800" dirty="0" smtClean="0"/>
              <a:t>DEMO</a:t>
            </a:r>
          </a:p>
          <a:p>
            <a:pPr lvl="1"/>
            <a:r>
              <a:rPr lang="en-US" sz="1800" dirty="0" smtClean="0"/>
              <a:t>PR y </a:t>
            </a:r>
            <a:r>
              <a:rPr lang="en-US" sz="1800" dirty="0" err="1" smtClean="0"/>
              <a:t>reglas</a:t>
            </a:r>
            <a:endParaRPr lang="en-US" sz="1800" dirty="0" smtClean="0"/>
          </a:p>
          <a:p>
            <a:pPr lvl="1"/>
            <a:r>
              <a:rPr lang="en-US" sz="1800" dirty="0" smtClean="0"/>
              <a:t>DEMO</a:t>
            </a:r>
            <a:endParaRPr lang="en-US" sz="1800" dirty="0"/>
          </a:p>
          <a:p>
            <a:r>
              <a:rPr lang="en-US" sz="3200" dirty="0" err="1" smtClean="0"/>
              <a:t>HockeyApp</a:t>
            </a:r>
            <a:endParaRPr lang="en-US" sz="3200" dirty="0"/>
          </a:p>
          <a:p>
            <a:pPr lvl="1"/>
            <a:r>
              <a:rPr lang="en-US" sz="1800" dirty="0"/>
              <a:t>¿</a:t>
            </a:r>
            <a:r>
              <a:rPr lang="en-US" sz="1800" dirty="0" err="1"/>
              <a:t>Qué</a:t>
            </a:r>
            <a:r>
              <a:rPr lang="en-US" sz="1800" dirty="0"/>
              <a:t> </a:t>
            </a:r>
            <a:r>
              <a:rPr lang="en-US" sz="1800" dirty="0" err="1"/>
              <a:t>es</a:t>
            </a:r>
            <a:r>
              <a:rPr lang="en-US" sz="1800" dirty="0" smtClean="0"/>
              <a:t>?</a:t>
            </a:r>
          </a:p>
          <a:p>
            <a:pPr lvl="1"/>
            <a:r>
              <a:rPr lang="en-US" sz="1800" dirty="0" err="1" smtClean="0"/>
              <a:t>Entrega</a:t>
            </a:r>
            <a:r>
              <a:rPr lang="en-US" sz="1800" dirty="0" smtClean="0"/>
              <a:t> continua</a:t>
            </a:r>
          </a:p>
          <a:p>
            <a:pPr lvl="1"/>
            <a:r>
              <a:rPr lang="en-US" sz="1800" dirty="0" smtClean="0"/>
              <a:t>DEMO</a:t>
            </a:r>
          </a:p>
          <a:p>
            <a:pPr lvl="1"/>
            <a:r>
              <a:rPr lang="en-US" sz="1800" dirty="0" err="1" smtClean="0"/>
              <a:t>Analíticas</a:t>
            </a:r>
            <a:endParaRPr lang="en-US" sz="1800" dirty="0" smtClean="0"/>
          </a:p>
          <a:p>
            <a:pPr lvl="1"/>
            <a:r>
              <a:rPr lang="en-US" sz="1800" dirty="0" smtClean="0"/>
              <a:t>DEMO</a:t>
            </a:r>
            <a:endParaRPr lang="en-US" sz="1800" dirty="0"/>
          </a:p>
          <a:p>
            <a:pPr lvl="1"/>
            <a:endParaRPr lang="en-US" sz="3200" dirty="0"/>
          </a:p>
        </p:txBody>
      </p:sp>
      <p:pic>
        <p:nvPicPr>
          <p:cNvPr id="5" name="Picture 3"/>
          <p:cNvPicPr>
            <a:picLocks noChangeAspect="1"/>
          </p:cNvPicPr>
          <p:nvPr/>
        </p:nvPicPr>
        <p:blipFill>
          <a:blip r:embed="rId2"/>
          <a:stretch>
            <a:fillRect/>
          </a:stretch>
        </p:blipFill>
        <p:spPr>
          <a:xfrm>
            <a:off x="7758113" y="1439862"/>
            <a:ext cx="4403725" cy="4403725"/>
          </a:xfrm>
          <a:prstGeom prst="rect">
            <a:avLst/>
          </a:prstGeom>
        </p:spPr>
      </p:pic>
    </p:spTree>
    <p:extLst>
      <p:ext uri="{BB962C8B-B14F-4D97-AF65-F5344CB8AC3E}">
        <p14:creationId xmlns:p14="http://schemas.microsoft.com/office/powerpoint/2010/main" val="3028143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“Mobile DevOps”</a:t>
            </a:r>
            <a:endParaRPr lang="en-US" dirty="0"/>
          </a:p>
        </p:txBody>
      </p:sp>
    </p:spTree>
    <p:extLst>
      <p:ext uri="{BB962C8B-B14F-4D97-AF65-F5344CB8AC3E}">
        <p14:creationId xmlns:p14="http://schemas.microsoft.com/office/powerpoint/2010/main" val="372135471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94537" y="1704748"/>
            <a:ext cx="5752059" cy="4370427"/>
          </a:xfrm>
        </p:spPr>
        <p:txBody>
          <a:bodyPr/>
          <a:lstStyle/>
          <a:p>
            <a:r>
              <a:rPr lang="en-US" sz="2000" dirty="0" err="1" smtClean="0"/>
              <a:t>Optimizar</a:t>
            </a:r>
            <a:r>
              <a:rPr lang="en-US" sz="2000" dirty="0" smtClean="0"/>
              <a:t> el Desarrollo de las apps </a:t>
            </a:r>
            <a:r>
              <a:rPr lang="en-US" sz="2000" dirty="0" err="1" smtClean="0"/>
              <a:t>móviles</a:t>
            </a:r>
            <a:endParaRPr lang="en-US" sz="2000" dirty="0"/>
          </a:p>
          <a:p>
            <a:r>
              <a:rPr lang="en-US" sz="1400" dirty="0" smtClean="0">
                <a:solidFill>
                  <a:schemeClr val="bg1">
                    <a:lumMod val="50000"/>
                  </a:schemeClr>
                </a:solidFill>
              </a:rPr>
              <a:t>Releases </a:t>
            </a:r>
            <a:r>
              <a:rPr lang="en-US" sz="1400" dirty="0" err="1" smtClean="0">
                <a:solidFill>
                  <a:schemeClr val="bg1">
                    <a:lumMod val="50000"/>
                  </a:schemeClr>
                </a:solidFill>
              </a:rPr>
              <a:t>frecuentes</a:t>
            </a:r>
            <a:r>
              <a:rPr lang="en-US" sz="1400" dirty="0" smtClean="0">
                <a:solidFill>
                  <a:schemeClr val="bg1">
                    <a:lumMod val="50000"/>
                  </a:schemeClr>
                </a:solidFill>
              </a:rPr>
              <a:t> al </a:t>
            </a:r>
            <a:r>
              <a:rPr lang="en-US" sz="1400" dirty="0" err="1" smtClean="0">
                <a:solidFill>
                  <a:schemeClr val="bg1">
                    <a:lumMod val="50000"/>
                  </a:schemeClr>
                </a:solidFill>
              </a:rPr>
              <a:t>cliente</a:t>
            </a:r>
            <a:endParaRPr lang="en-US" sz="1400" dirty="0">
              <a:solidFill>
                <a:schemeClr val="bg1">
                  <a:lumMod val="50000"/>
                </a:schemeClr>
              </a:solidFill>
            </a:endParaRPr>
          </a:p>
          <a:p>
            <a:r>
              <a:rPr lang="en-US" sz="1400" dirty="0" err="1" smtClean="0">
                <a:solidFill>
                  <a:schemeClr val="bg1">
                    <a:lumMod val="50000"/>
                  </a:schemeClr>
                </a:solidFill>
              </a:rPr>
              <a:t>Mantener</a:t>
            </a:r>
            <a:r>
              <a:rPr lang="en-US" sz="1400" dirty="0" smtClean="0">
                <a:solidFill>
                  <a:schemeClr val="bg1">
                    <a:lumMod val="50000"/>
                  </a:schemeClr>
                </a:solidFill>
              </a:rPr>
              <a:t> (y </a:t>
            </a:r>
            <a:r>
              <a:rPr lang="en-US" sz="1400" dirty="0" err="1" smtClean="0">
                <a:solidFill>
                  <a:schemeClr val="bg1">
                    <a:lumMod val="50000"/>
                  </a:schemeClr>
                </a:solidFill>
              </a:rPr>
              <a:t>aumentar</a:t>
            </a:r>
            <a:r>
              <a:rPr lang="en-US" sz="1400" dirty="0" smtClean="0">
                <a:solidFill>
                  <a:schemeClr val="bg1">
                    <a:lumMod val="50000"/>
                  </a:schemeClr>
                </a:solidFill>
              </a:rPr>
              <a:t>) </a:t>
            </a:r>
            <a:r>
              <a:rPr lang="en-US" sz="1400" dirty="0" err="1" smtClean="0">
                <a:solidFill>
                  <a:schemeClr val="bg1">
                    <a:lumMod val="50000"/>
                  </a:schemeClr>
                </a:solidFill>
              </a:rPr>
              <a:t>constantemente</a:t>
            </a:r>
            <a:r>
              <a:rPr lang="en-US" sz="1400" dirty="0" smtClean="0">
                <a:solidFill>
                  <a:schemeClr val="bg1">
                    <a:lumMod val="50000"/>
                  </a:schemeClr>
                </a:solidFill>
              </a:rPr>
              <a:t> la </a:t>
            </a:r>
            <a:r>
              <a:rPr lang="en-US" sz="1400" dirty="0" err="1" smtClean="0">
                <a:solidFill>
                  <a:schemeClr val="bg1">
                    <a:lumMod val="50000"/>
                  </a:schemeClr>
                </a:solidFill>
              </a:rPr>
              <a:t>calidad</a:t>
            </a:r>
            <a:endParaRPr lang="en-US" sz="1400" i="1" dirty="0">
              <a:solidFill>
                <a:schemeClr val="bg1">
                  <a:lumMod val="50000"/>
                </a:schemeClr>
              </a:solidFill>
            </a:endParaRPr>
          </a:p>
          <a:p>
            <a:r>
              <a:rPr lang="en-US" sz="1400" dirty="0" err="1" smtClean="0">
                <a:solidFill>
                  <a:schemeClr val="bg1">
                    <a:lumMod val="50000"/>
                  </a:schemeClr>
                </a:solidFill>
              </a:rPr>
              <a:t>Monitorear</a:t>
            </a:r>
            <a:r>
              <a:rPr lang="en-US" sz="1400" dirty="0" smtClean="0">
                <a:solidFill>
                  <a:schemeClr val="bg1">
                    <a:lumMod val="50000"/>
                  </a:schemeClr>
                </a:solidFill>
              </a:rPr>
              <a:t> la </a:t>
            </a:r>
            <a:r>
              <a:rPr lang="en-US" sz="1400" dirty="0" err="1" smtClean="0">
                <a:solidFill>
                  <a:schemeClr val="bg1">
                    <a:lumMod val="50000"/>
                  </a:schemeClr>
                </a:solidFill>
              </a:rPr>
              <a:t>salud</a:t>
            </a:r>
            <a:r>
              <a:rPr lang="en-US" sz="1400" dirty="0" smtClean="0">
                <a:solidFill>
                  <a:schemeClr val="bg1">
                    <a:lumMod val="50000"/>
                  </a:schemeClr>
                </a:solidFill>
              </a:rPr>
              <a:t> y </a:t>
            </a:r>
            <a:r>
              <a:rPr lang="en-US" sz="1400" dirty="0" err="1" smtClean="0">
                <a:solidFill>
                  <a:schemeClr val="bg1">
                    <a:lumMod val="50000"/>
                  </a:schemeClr>
                </a:solidFill>
              </a:rPr>
              <a:t>calidad</a:t>
            </a:r>
            <a:r>
              <a:rPr lang="en-US" sz="1400" dirty="0" smtClean="0">
                <a:solidFill>
                  <a:schemeClr val="bg1">
                    <a:lumMod val="50000"/>
                  </a:schemeClr>
                </a:solidFill>
              </a:rPr>
              <a:t> de la </a:t>
            </a:r>
            <a:r>
              <a:rPr lang="en-US" sz="1400" dirty="0" err="1" smtClean="0">
                <a:solidFill>
                  <a:schemeClr val="bg1">
                    <a:lumMod val="50000"/>
                  </a:schemeClr>
                </a:solidFill>
              </a:rPr>
              <a:t>aplicación</a:t>
            </a:r>
            <a:r>
              <a:rPr lang="en-US" sz="1400" dirty="0" smtClean="0">
                <a:solidFill>
                  <a:schemeClr val="bg1">
                    <a:lumMod val="50000"/>
                  </a:schemeClr>
                </a:solidFill>
              </a:rPr>
              <a:t> </a:t>
            </a:r>
            <a:r>
              <a:rPr lang="en-US" sz="1400" dirty="0" err="1" smtClean="0">
                <a:solidFill>
                  <a:schemeClr val="bg1">
                    <a:lumMod val="50000"/>
                  </a:schemeClr>
                </a:solidFill>
              </a:rPr>
              <a:t>en</a:t>
            </a:r>
            <a:r>
              <a:rPr lang="en-US" sz="1400" dirty="0" smtClean="0">
                <a:solidFill>
                  <a:schemeClr val="bg1">
                    <a:lumMod val="50000"/>
                  </a:schemeClr>
                </a:solidFill>
              </a:rPr>
              <a:t> </a:t>
            </a:r>
            <a:r>
              <a:rPr lang="en-US" sz="1400" dirty="0" err="1" smtClean="0">
                <a:solidFill>
                  <a:schemeClr val="bg1">
                    <a:lumMod val="50000"/>
                  </a:schemeClr>
                </a:solidFill>
              </a:rPr>
              <a:t>tiempo</a:t>
            </a:r>
            <a:r>
              <a:rPr lang="en-US" sz="1400" dirty="0" smtClean="0">
                <a:solidFill>
                  <a:schemeClr val="bg1">
                    <a:lumMod val="50000"/>
                  </a:schemeClr>
                </a:solidFill>
              </a:rPr>
              <a:t> real</a:t>
            </a:r>
            <a:endParaRPr lang="en-US" sz="1400" i="1" dirty="0"/>
          </a:p>
          <a:p>
            <a:r>
              <a:rPr lang="en-US" sz="2000" dirty="0" err="1" smtClean="0"/>
              <a:t>Automatizar</a:t>
            </a:r>
            <a:r>
              <a:rPr lang="en-US" sz="2000" dirty="0" smtClean="0"/>
              <a:t> el </a:t>
            </a:r>
            <a:r>
              <a:rPr lang="en-US" sz="2000" dirty="0" err="1" smtClean="0"/>
              <a:t>proceso</a:t>
            </a:r>
            <a:r>
              <a:rPr lang="en-US" sz="2000" dirty="0" smtClean="0"/>
              <a:t> que sea </a:t>
            </a:r>
            <a:r>
              <a:rPr lang="en-US" sz="2000" dirty="0" err="1" smtClean="0">
                <a:solidFill>
                  <a:schemeClr val="tx1"/>
                </a:solidFill>
              </a:rPr>
              <a:t>repetible</a:t>
            </a:r>
            <a:r>
              <a:rPr lang="en-US" sz="2000" dirty="0" smtClean="0"/>
              <a:t> </a:t>
            </a:r>
            <a:r>
              <a:rPr lang="en-US" sz="2000" dirty="0"/>
              <a:t>&amp; </a:t>
            </a:r>
            <a:r>
              <a:rPr lang="en-US" sz="2000" dirty="0" err="1" smtClean="0">
                <a:solidFill>
                  <a:schemeClr val="tx1"/>
                </a:solidFill>
              </a:rPr>
              <a:t>sostenible</a:t>
            </a:r>
            <a:endParaRPr lang="en-US" sz="2000" dirty="0">
              <a:solidFill>
                <a:schemeClr val="tx1"/>
              </a:solidFill>
            </a:endParaRPr>
          </a:p>
          <a:p>
            <a:r>
              <a:rPr lang="en-US" sz="1400" dirty="0">
                <a:solidFill>
                  <a:schemeClr val="bg1">
                    <a:lumMod val="50000"/>
                  </a:schemeClr>
                </a:solidFill>
              </a:rPr>
              <a:t>Continuous Integration </a:t>
            </a:r>
            <a:r>
              <a:rPr lang="en-US" sz="1400" i="1" dirty="0">
                <a:solidFill>
                  <a:schemeClr val="tx1"/>
                </a:solidFill>
              </a:rPr>
              <a:t>(CI)</a:t>
            </a:r>
          </a:p>
          <a:p>
            <a:r>
              <a:rPr lang="en-US" sz="1400" dirty="0">
                <a:solidFill>
                  <a:schemeClr val="bg1">
                    <a:lumMod val="50000"/>
                  </a:schemeClr>
                </a:solidFill>
              </a:rPr>
              <a:t>Continuous Delivery</a:t>
            </a:r>
            <a:r>
              <a:rPr lang="en-US" sz="1400" i="1" dirty="0">
                <a:solidFill>
                  <a:schemeClr val="bg1">
                    <a:lumMod val="50000"/>
                  </a:schemeClr>
                </a:solidFill>
              </a:rPr>
              <a:t> </a:t>
            </a:r>
            <a:r>
              <a:rPr lang="en-US" sz="1400" i="1" dirty="0">
                <a:solidFill>
                  <a:schemeClr val="tx1"/>
                </a:solidFill>
              </a:rPr>
              <a:t>(CD)</a:t>
            </a:r>
          </a:p>
          <a:p>
            <a:r>
              <a:rPr lang="en-US" sz="1400" dirty="0">
                <a:solidFill>
                  <a:schemeClr val="bg1">
                    <a:lumMod val="50000"/>
                  </a:schemeClr>
                </a:solidFill>
              </a:rPr>
              <a:t>Continuous Monitoring</a:t>
            </a:r>
            <a:r>
              <a:rPr lang="en-US" sz="1400" i="1" dirty="0">
                <a:solidFill>
                  <a:schemeClr val="bg1">
                    <a:lumMod val="50000"/>
                  </a:schemeClr>
                </a:solidFill>
              </a:rPr>
              <a:t> </a:t>
            </a:r>
            <a:r>
              <a:rPr lang="en-US" sz="1400" i="1" dirty="0">
                <a:solidFill>
                  <a:schemeClr val="tx1"/>
                </a:solidFill>
              </a:rPr>
              <a:t>(CM)</a:t>
            </a:r>
          </a:p>
        </p:txBody>
      </p:sp>
      <p:sp>
        <p:nvSpPr>
          <p:cNvPr id="2" name="Title 1"/>
          <p:cNvSpPr>
            <a:spLocks noGrp="1"/>
          </p:cNvSpPr>
          <p:nvPr>
            <p:ph type="title"/>
          </p:nvPr>
        </p:nvSpPr>
        <p:spPr>
          <a:xfrm>
            <a:off x="117517" y="289957"/>
            <a:ext cx="11655840" cy="899537"/>
          </a:xfrm>
        </p:spPr>
        <p:txBody>
          <a:bodyPr/>
          <a:lstStyle/>
          <a:p>
            <a:r>
              <a:rPr lang="en-US" dirty="0" smtClean="0"/>
              <a:t>¿</a:t>
            </a:r>
            <a:r>
              <a:rPr lang="en-US" dirty="0" err="1" smtClean="0"/>
              <a:t>Qué</a:t>
            </a:r>
            <a:r>
              <a:rPr lang="en-US" dirty="0" smtClean="0"/>
              <a:t> </a:t>
            </a:r>
            <a:r>
              <a:rPr lang="en-US" dirty="0" err="1" smtClean="0"/>
              <a:t>queremos</a:t>
            </a:r>
            <a:r>
              <a:rPr lang="en-US" dirty="0" smtClean="0"/>
              <a:t> </a:t>
            </a:r>
            <a:r>
              <a:rPr lang="en-US" dirty="0" err="1" smtClean="0"/>
              <a:t>decir</a:t>
            </a:r>
            <a:r>
              <a:rPr lang="en-US" dirty="0" smtClean="0"/>
              <a:t> con DevOps”?</a:t>
            </a:r>
            <a:endParaRPr lang="en-US" sz="3921" dirty="0">
              <a:gradFill>
                <a:gsLst>
                  <a:gs pos="10101">
                    <a:schemeClr val="tx1"/>
                  </a:gs>
                  <a:gs pos="54000">
                    <a:schemeClr val="tx1"/>
                  </a:gs>
                </a:gsLst>
                <a:lin ang="5400000" scaled="0"/>
              </a:gra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5156" y="1860256"/>
            <a:ext cx="5622903" cy="42171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7951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 (CI)</a:t>
            </a:r>
            <a:br>
              <a:rPr lang="en-US" dirty="0" smtClean="0"/>
            </a:br>
            <a:endParaRPr lang="en-US" sz="3921" dirty="0">
              <a:gradFill>
                <a:gsLst>
                  <a:gs pos="10101">
                    <a:schemeClr val="tx1"/>
                  </a:gs>
                  <a:gs pos="54000">
                    <a:schemeClr val="tx1"/>
                  </a:gs>
                </a:gsLst>
                <a:lin ang="5400000" scaled="0"/>
              </a:gradFill>
            </a:endParaRPr>
          </a:p>
        </p:txBody>
      </p:sp>
      <p:sp>
        <p:nvSpPr>
          <p:cNvPr id="4" name="TextBox 3"/>
          <p:cNvSpPr txBox="1"/>
          <p:nvPr/>
        </p:nvSpPr>
        <p:spPr>
          <a:xfrm>
            <a:off x="253014" y="1437274"/>
            <a:ext cx="5538568" cy="3269191"/>
          </a:xfrm>
          <a:prstGeom prst="rect">
            <a:avLst/>
          </a:prstGeom>
          <a:noFill/>
        </p:spPr>
        <p:txBody>
          <a:bodyPr wrap="square" lIns="179285" tIns="143428" rIns="179285" bIns="143428" rtlCol="0">
            <a:spAutoFit/>
          </a:bodyPr>
          <a:lstStyle/>
          <a:p>
            <a:pPr defTabSz="914367">
              <a:spcAft>
                <a:spcPts val="588"/>
              </a:spcAft>
              <a:defRPr/>
            </a:pPr>
            <a:r>
              <a:rPr lang="en-US" sz="3137" dirty="0" smtClean="0">
                <a:solidFill>
                  <a:schemeClr val="bg1">
                    <a:lumMod val="50000"/>
                  </a:schemeClr>
                </a:solidFill>
                <a:latin typeface="Segoe UI Light"/>
              </a:rPr>
              <a:t>¿</a:t>
            </a:r>
            <a:r>
              <a:rPr lang="en-US" sz="3137" dirty="0" err="1" smtClean="0">
                <a:solidFill>
                  <a:schemeClr val="bg1">
                    <a:lumMod val="50000"/>
                  </a:schemeClr>
                </a:solidFill>
                <a:latin typeface="Segoe UI Light"/>
              </a:rPr>
              <a:t>Cómo</a:t>
            </a:r>
            <a:r>
              <a:rPr lang="en-US" sz="3137" dirty="0" smtClean="0">
                <a:solidFill>
                  <a:schemeClr val="bg1">
                    <a:lumMod val="50000"/>
                  </a:schemeClr>
                </a:solidFill>
                <a:latin typeface="Segoe UI Light"/>
              </a:rPr>
              <a:t> </a:t>
            </a:r>
            <a:r>
              <a:rPr lang="en-US" sz="3137" dirty="0" err="1" smtClean="0">
                <a:solidFill>
                  <a:schemeClr val="bg1">
                    <a:lumMod val="50000"/>
                  </a:schemeClr>
                </a:solidFill>
                <a:latin typeface="Segoe UI Light"/>
              </a:rPr>
              <a:t>interamos</a:t>
            </a:r>
            <a:r>
              <a:rPr lang="en-US" sz="3137" dirty="0" smtClean="0">
                <a:solidFill>
                  <a:schemeClr val="bg1">
                    <a:lumMod val="50000"/>
                  </a:schemeClr>
                </a:solidFill>
                <a:latin typeface="Segoe UI Light"/>
              </a:rPr>
              <a:t> </a:t>
            </a:r>
            <a:r>
              <a:rPr lang="en-US" sz="3137" dirty="0" err="1" smtClean="0">
                <a:solidFill>
                  <a:schemeClr val="bg1">
                    <a:lumMod val="50000"/>
                  </a:schemeClr>
                </a:solidFill>
                <a:latin typeface="Segoe UI Light"/>
              </a:rPr>
              <a:t>rápido</a:t>
            </a:r>
            <a:r>
              <a:rPr lang="en-US" sz="3137" dirty="0" smtClean="0">
                <a:solidFill>
                  <a:schemeClr val="bg1">
                    <a:lumMod val="50000"/>
                  </a:schemeClr>
                </a:solidFill>
                <a:latin typeface="Segoe UI Light"/>
              </a:rPr>
              <a:t> </a:t>
            </a:r>
            <a:r>
              <a:rPr lang="en-US" sz="3137" dirty="0" err="1" smtClean="0">
                <a:solidFill>
                  <a:schemeClr val="bg1">
                    <a:lumMod val="50000"/>
                  </a:schemeClr>
                </a:solidFill>
                <a:latin typeface="Segoe UI Light"/>
              </a:rPr>
              <a:t>pero</a:t>
            </a:r>
            <a:r>
              <a:rPr lang="en-US" sz="3137" dirty="0" smtClean="0">
                <a:solidFill>
                  <a:schemeClr val="bg1">
                    <a:lumMod val="50000"/>
                  </a:schemeClr>
                </a:solidFill>
                <a:latin typeface="Segoe UI Light"/>
              </a:rPr>
              <a:t> </a:t>
            </a:r>
            <a:r>
              <a:rPr lang="en-US" sz="3137" dirty="0" err="1" smtClean="0">
                <a:solidFill>
                  <a:schemeClr val="bg1">
                    <a:lumMod val="50000"/>
                  </a:schemeClr>
                </a:solidFill>
                <a:latin typeface="Segoe UI Light"/>
              </a:rPr>
              <a:t>manteniendo</a:t>
            </a:r>
            <a:r>
              <a:rPr lang="en-US" sz="3137" dirty="0" smtClean="0">
                <a:solidFill>
                  <a:schemeClr val="bg1">
                    <a:lumMod val="50000"/>
                  </a:schemeClr>
                </a:solidFill>
                <a:latin typeface="Segoe UI Light"/>
              </a:rPr>
              <a:t> la </a:t>
            </a:r>
            <a:r>
              <a:rPr lang="en-US" sz="3137" dirty="0" err="1" smtClean="0">
                <a:solidFill>
                  <a:schemeClr val="bg1">
                    <a:lumMod val="50000"/>
                  </a:schemeClr>
                </a:solidFill>
                <a:latin typeface="Segoe UI Light"/>
              </a:rPr>
              <a:t>calidad</a:t>
            </a:r>
            <a:r>
              <a:rPr lang="en-US" sz="3137" dirty="0" smtClean="0">
                <a:solidFill>
                  <a:schemeClr val="bg1">
                    <a:lumMod val="50000"/>
                  </a:schemeClr>
                </a:solidFill>
                <a:latin typeface="Segoe UI Light"/>
              </a:rPr>
              <a:t>?</a:t>
            </a:r>
            <a:endParaRPr lang="en-US" sz="3137" dirty="0">
              <a:solidFill>
                <a:schemeClr val="bg1">
                  <a:lumMod val="50000"/>
                </a:schemeClr>
              </a:solidFill>
              <a:latin typeface="Segoe UI Light"/>
            </a:endParaRPr>
          </a:p>
          <a:p>
            <a:pPr defTabSz="914367">
              <a:lnSpc>
                <a:spcPct val="90000"/>
              </a:lnSpc>
              <a:spcAft>
                <a:spcPts val="588"/>
              </a:spcAft>
              <a:defRPr/>
            </a:pPr>
            <a:endParaRPr lang="en-US" sz="2353" dirty="0">
              <a:solidFill>
                <a:schemeClr val="bg1">
                  <a:lumMod val="50000"/>
                </a:schemeClr>
              </a:solidFill>
              <a:latin typeface="Segoe UI Light"/>
            </a:endParaRPr>
          </a:p>
          <a:p>
            <a:pPr defTabSz="914367">
              <a:lnSpc>
                <a:spcPct val="90000"/>
              </a:lnSpc>
              <a:spcAft>
                <a:spcPts val="588"/>
              </a:spcAft>
              <a:defRPr/>
            </a:pPr>
            <a:endParaRPr lang="en-US" sz="2353" dirty="0">
              <a:solidFill>
                <a:schemeClr val="bg1">
                  <a:lumMod val="50000"/>
                </a:schemeClr>
              </a:solidFill>
              <a:latin typeface="Segoe UI Light"/>
            </a:endParaRPr>
          </a:p>
          <a:p>
            <a:pPr defTabSz="914367">
              <a:lnSpc>
                <a:spcPct val="90000"/>
              </a:lnSpc>
              <a:spcAft>
                <a:spcPts val="588"/>
              </a:spcAft>
              <a:defRPr/>
            </a:pPr>
            <a:r>
              <a:rPr lang="en-US" sz="2353" u="sng" dirty="0" err="1" smtClean="0">
                <a:solidFill>
                  <a:schemeClr val="bg1">
                    <a:lumMod val="50000"/>
                  </a:schemeClr>
                </a:solidFill>
                <a:latin typeface="Segoe UI Light"/>
              </a:rPr>
              <a:t>Recomendaciones</a:t>
            </a:r>
            <a:r>
              <a:rPr lang="en-US" sz="2353" u="sng" dirty="0" smtClean="0">
                <a:solidFill>
                  <a:schemeClr val="bg1">
                    <a:lumMod val="50000"/>
                  </a:schemeClr>
                </a:solidFill>
                <a:latin typeface="Segoe UI Light"/>
              </a:rPr>
              <a:t>:</a:t>
            </a:r>
            <a:endParaRPr lang="en-US" sz="2353" u="sng" dirty="0">
              <a:solidFill>
                <a:schemeClr val="bg1">
                  <a:lumMod val="50000"/>
                </a:schemeClr>
              </a:solidFill>
              <a:latin typeface="Segoe UI Light"/>
            </a:endParaRPr>
          </a:p>
          <a:p>
            <a:pPr marL="448193" indent="-448193" defTabSz="914367">
              <a:lnSpc>
                <a:spcPct val="90000"/>
              </a:lnSpc>
              <a:spcAft>
                <a:spcPts val="588"/>
              </a:spcAft>
              <a:buFont typeface="+mj-lt"/>
              <a:buAutoNum type="arabicPeriod"/>
              <a:defRPr/>
            </a:pPr>
            <a:r>
              <a:rPr lang="en-US" sz="2353" dirty="0" smtClean="0">
                <a:solidFill>
                  <a:schemeClr val="bg1">
                    <a:lumMod val="50000"/>
                  </a:schemeClr>
                </a:solidFill>
                <a:latin typeface="Segoe UI Light"/>
              </a:rPr>
              <a:t>Server que </a:t>
            </a:r>
            <a:r>
              <a:rPr lang="en-US" sz="2353" dirty="0" err="1" smtClean="0">
                <a:solidFill>
                  <a:schemeClr val="bg1">
                    <a:lumMod val="50000"/>
                  </a:schemeClr>
                </a:solidFill>
                <a:latin typeface="Segoe UI Light"/>
              </a:rPr>
              <a:t>haga</a:t>
            </a:r>
            <a:r>
              <a:rPr lang="en-US" sz="2353" dirty="0" smtClean="0">
                <a:solidFill>
                  <a:schemeClr val="bg1">
                    <a:lumMod val="50000"/>
                  </a:schemeClr>
                </a:solidFill>
                <a:latin typeface="Segoe UI Light"/>
              </a:rPr>
              <a:t> build </a:t>
            </a:r>
            <a:r>
              <a:rPr lang="en-US" sz="2353" dirty="0" err="1" smtClean="0">
                <a:solidFill>
                  <a:schemeClr val="bg1">
                    <a:lumMod val="50000"/>
                  </a:schemeClr>
                </a:solidFill>
                <a:latin typeface="Segoe UI Light"/>
              </a:rPr>
              <a:t>en</a:t>
            </a:r>
            <a:r>
              <a:rPr lang="en-US" sz="2353" dirty="0" smtClean="0">
                <a:solidFill>
                  <a:schemeClr val="bg1">
                    <a:lumMod val="50000"/>
                  </a:schemeClr>
                </a:solidFill>
                <a:latin typeface="Segoe UI Light"/>
              </a:rPr>
              <a:t> </a:t>
            </a:r>
            <a:r>
              <a:rPr lang="en-US" sz="2353" dirty="0" err="1" smtClean="0">
                <a:solidFill>
                  <a:schemeClr val="bg1">
                    <a:lumMod val="50000"/>
                  </a:schemeClr>
                </a:solidFill>
                <a:latin typeface="Segoe UI Light"/>
              </a:rPr>
              <a:t>cada</a:t>
            </a:r>
            <a:r>
              <a:rPr lang="en-US" sz="2353" dirty="0" smtClean="0">
                <a:solidFill>
                  <a:schemeClr val="bg1">
                    <a:lumMod val="50000"/>
                  </a:schemeClr>
                </a:solidFill>
                <a:latin typeface="Segoe UI Light"/>
              </a:rPr>
              <a:t> check-in</a:t>
            </a:r>
            <a:endParaRPr lang="en-US" sz="2353" dirty="0">
              <a:solidFill>
                <a:schemeClr val="bg1">
                  <a:lumMod val="50000"/>
                </a:schemeClr>
              </a:solidFill>
              <a:latin typeface="Segoe UI Light"/>
            </a:endParaRPr>
          </a:p>
        </p:txBody>
      </p:sp>
      <p:sp>
        <p:nvSpPr>
          <p:cNvPr id="9" name="Rectangle 8"/>
          <p:cNvSpPr/>
          <p:nvPr/>
        </p:nvSpPr>
        <p:spPr>
          <a:xfrm>
            <a:off x="300365" y="4578741"/>
            <a:ext cx="5347423" cy="1979709"/>
          </a:xfrm>
          <a:prstGeom prst="rect">
            <a:avLst/>
          </a:prstGeom>
        </p:spPr>
        <p:txBody>
          <a:bodyPr wrap="square">
            <a:spAutoFit/>
          </a:bodyPr>
          <a:lstStyle/>
          <a:p>
            <a:pPr marL="448193" indent="-448193" defTabSz="914367">
              <a:spcAft>
                <a:spcPts val="588"/>
              </a:spcAft>
              <a:buFont typeface="+mj-lt"/>
              <a:buAutoNum type="arabicPeriod" startAt="2"/>
              <a:defRPr/>
            </a:pPr>
            <a:r>
              <a:rPr lang="en-US" sz="2353" dirty="0" smtClean="0">
                <a:solidFill>
                  <a:schemeClr val="bg1">
                    <a:lumMod val="50000"/>
                  </a:schemeClr>
                </a:solidFill>
                <a:latin typeface="Segoe UI Light"/>
              </a:rPr>
              <a:t>Test </a:t>
            </a:r>
            <a:r>
              <a:rPr lang="en-US" sz="2353" dirty="0" err="1" smtClean="0">
                <a:solidFill>
                  <a:schemeClr val="bg1">
                    <a:lumMod val="50000"/>
                  </a:schemeClr>
                </a:solidFill>
                <a:latin typeface="Segoe UI Light"/>
              </a:rPr>
              <a:t>automáticos</a:t>
            </a:r>
            <a:r>
              <a:rPr lang="en-US" sz="2353" dirty="0" smtClean="0">
                <a:solidFill>
                  <a:schemeClr val="bg1">
                    <a:lumMod val="50000"/>
                  </a:schemeClr>
                </a:solidFill>
                <a:latin typeface="Segoe UI Light"/>
              </a:rPr>
              <a:t> que se </a:t>
            </a:r>
            <a:r>
              <a:rPr lang="en-US" sz="2353" dirty="0" err="1" smtClean="0">
                <a:solidFill>
                  <a:schemeClr val="bg1">
                    <a:lumMod val="50000"/>
                  </a:schemeClr>
                </a:solidFill>
                <a:latin typeface="Segoe UI Light"/>
              </a:rPr>
              <a:t>ejecuten</a:t>
            </a:r>
            <a:r>
              <a:rPr lang="en-US" sz="2353" dirty="0" smtClean="0">
                <a:solidFill>
                  <a:schemeClr val="bg1">
                    <a:lumMod val="50000"/>
                  </a:schemeClr>
                </a:solidFill>
                <a:latin typeface="Segoe UI Light"/>
              </a:rPr>
              <a:t> </a:t>
            </a:r>
            <a:r>
              <a:rPr lang="en-US" sz="2353" dirty="0" err="1" smtClean="0">
                <a:solidFill>
                  <a:schemeClr val="bg1">
                    <a:lumMod val="50000"/>
                  </a:schemeClr>
                </a:solidFill>
                <a:latin typeface="Segoe UI Light"/>
              </a:rPr>
              <a:t>en</a:t>
            </a:r>
            <a:r>
              <a:rPr lang="en-US" sz="2353" dirty="0" smtClean="0">
                <a:solidFill>
                  <a:schemeClr val="bg1">
                    <a:lumMod val="50000"/>
                  </a:schemeClr>
                </a:solidFill>
                <a:latin typeface="Segoe UI Light"/>
              </a:rPr>
              <a:t> </a:t>
            </a:r>
            <a:r>
              <a:rPr lang="en-US" sz="2353" dirty="0" err="1" smtClean="0">
                <a:solidFill>
                  <a:schemeClr val="bg1">
                    <a:lumMod val="50000"/>
                  </a:schemeClr>
                </a:solidFill>
                <a:latin typeface="Segoe UI Light"/>
              </a:rPr>
              <a:t>cada</a:t>
            </a:r>
            <a:r>
              <a:rPr lang="en-US" sz="2353" dirty="0" smtClean="0">
                <a:solidFill>
                  <a:schemeClr val="bg1">
                    <a:lumMod val="50000"/>
                  </a:schemeClr>
                </a:solidFill>
                <a:latin typeface="Segoe UI Light"/>
              </a:rPr>
              <a:t>  </a:t>
            </a:r>
            <a:r>
              <a:rPr lang="en-US" sz="2353" dirty="0">
                <a:solidFill>
                  <a:schemeClr val="bg1">
                    <a:lumMod val="50000"/>
                  </a:schemeClr>
                </a:solidFill>
                <a:latin typeface="Segoe UI Light"/>
              </a:rPr>
              <a:t>build</a:t>
            </a:r>
          </a:p>
          <a:p>
            <a:pPr marL="448193" indent="-448193" defTabSz="914367">
              <a:spcAft>
                <a:spcPts val="588"/>
              </a:spcAft>
              <a:buFont typeface="+mj-lt"/>
              <a:buAutoNum type="arabicPeriod" startAt="2"/>
              <a:defRPr/>
            </a:pPr>
            <a:r>
              <a:rPr lang="en-US" sz="2353" dirty="0" err="1" smtClean="0">
                <a:solidFill>
                  <a:schemeClr val="bg1">
                    <a:lumMod val="50000"/>
                  </a:schemeClr>
                </a:solidFill>
                <a:latin typeface="Segoe UI Light"/>
              </a:rPr>
              <a:t>En</a:t>
            </a:r>
            <a:r>
              <a:rPr lang="en-US" sz="2353" dirty="0" smtClean="0">
                <a:solidFill>
                  <a:schemeClr val="bg1">
                    <a:lumMod val="50000"/>
                  </a:schemeClr>
                </a:solidFill>
                <a:latin typeface="Segoe UI Light"/>
              </a:rPr>
              <a:t> </a:t>
            </a:r>
            <a:r>
              <a:rPr lang="en-US" sz="2353" dirty="0" err="1" smtClean="0">
                <a:solidFill>
                  <a:schemeClr val="bg1">
                    <a:lumMod val="50000"/>
                  </a:schemeClr>
                </a:solidFill>
                <a:latin typeface="Segoe UI Light"/>
              </a:rPr>
              <a:t>caso</a:t>
            </a:r>
            <a:r>
              <a:rPr lang="en-US" sz="2353" dirty="0" smtClean="0">
                <a:solidFill>
                  <a:schemeClr val="bg1">
                    <a:lumMod val="50000"/>
                  </a:schemeClr>
                </a:solidFill>
                <a:latin typeface="Segoe UI Light"/>
              </a:rPr>
              <a:t> </a:t>
            </a:r>
            <a:r>
              <a:rPr lang="en-US" sz="2353" dirty="0" err="1" smtClean="0">
                <a:solidFill>
                  <a:schemeClr val="bg1">
                    <a:lumMod val="50000"/>
                  </a:schemeClr>
                </a:solidFill>
                <a:latin typeface="Segoe UI Light"/>
              </a:rPr>
              <a:t>necesario</a:t>
            </a:r>
            <a:r>
              <a:rPr lang="en-US" sz="2353" dirty="0" smtClean="0">
                <a:solidFill>
                  <a:schemeClr val="bg1">
                    <a:lumMod val="50000"/>
                  </a:schemeClr>
                </a:solidFill>
                <a:latin typeface="Segoe UI Light"/>
              </a:rPr>
              <a:t> (o </a:t>
            </a:r>
            <a:r>
              <a:rPr lang="en-US" sz="2353" dirty="0" err="1" smtClean="0">
                <a:solidFill>
                  <a:schemeClr val="bg1">
                    <a:lumMod val="50000"/>
                  </a:schemeClr>
                </a:solidFill>
                <a:latin typeface="Segoe UI Light"/>
              </a:rPr>
              <a:t>posible</a:t>
            </a:r>
            <a:r>
              <a:rPr lang="en-US" sz="2353" dirty="0" smtClean="0">
                <a:solidFill>
                  <a:schemeClr val="bg1">
                    <a:lumMod val="50000"/>
                  </a:schemeClr>
                </a:solidFill>
                <a:latin typeface="Segoe UI Light"/>
              </a:rPr>
              <a:t>) </a:t>
            </a:r>
            <a:r>
              <a:rPr lang="en-US" sz="2353" dirty="0" err="1" smtClean="0">
                <a:solidFill>
                  <a:schemeClr val="bg1">
                    <a:lumMod val="50000"/>
                  </a:schemeClr>
                </a:solidFill>
                <a:latin typeface="Segoe UI Light"/>
              </a:rPr>
              <a:t>utilizar</a:t>
            </a:r>
            <a:r>
              <a:rPr lang="en-US" sz="2353" dirty="0" smtClean="0">
                <a:solidFill>
                  <a:schemeClr val="bg1">
                    <a:lumMod val="50000"/>
                  </a:schemeClr>
                </a:solidFill>
                <a:latin typeface="Segoe UI Light"/>
              </a:rPr>
              <a:t> test cloud para </a:t>
            </a:r>
            <a:r>
              <a:rPr lang="en-US" sz="2353" dirty="0" err="1" smtClean="0">
                <a:solidFill>
                  <a:schemeClr val="bg1">
                    <a:lumMod val="50000"/>
                  </a:schemeClr>
                </a:solidFill>
                <a:latin typeface="Segoe UI Light"/>
              </a:rPr>
              <a:t>aumentar</a:t>
            </a:r>
            <a:r>
              <a:rPr lang="en-US" sz="2353" dirty="0" smtClean="0">
                <a:solidFill>
                  <a:schemeClr val="bg1">
                    <a:lumMod val="50000"/>
                  </a:schemeClr>
                </a:solidFill>
                <a:latin typeface="Segoe UI Light"/>
              </a:rPr>
              <a:t> la </a:t>
            </a:r>
            <a:r>
              <a:rPr lang="en-US" sz="2353" dirty="0" err="1" smtClean="0">
                <a:solidFill>
                  <a:schemeClr val="bg1">
                    <a:lumMod val="50000"/>
                  </a:schemeClr>
                </a:solidFill>
                <a:latin typeface="Segoe UI Light"/>
              </a:rPr>
              <a:t>cobertura</a:t>
            </a:r>
            <a:r>
              <a:rPr lang="en-US" sz="2353" dirty="0" smtClean="0">
                <a:solidFill>
                  <a:schemeClr val="bg1">
                    <a:lumMod val="50000"/>
                  </a:schemeClr>
                </a:solidFill>
                <a:latin typeface="Segoe UI Light"/>
              </a:rPr>
              <a:t> de </a:t>
            </a:r>
            <a:r>
              <a:rPr lang="en-US" sz="2353" dirty="0" err="1" smtClean="0">
                <a:solidFill>
                  <a:schemeClr val="bg1">
                    <a:lumMod val="50000"/>
                  </a:schemeClr>
                </a:solidFill>
                <a:latin typeface="Segoe UI Light"/>
              </a:rPr>
              <a:t>dispositivos</a:t>
            </a:r>
            <a:endParaRPr lang="en-US" sz="2353" dirty="0">
              <a:solidFill>
                <a:schemeClr val="bg1">
                  <a:lumMod val="50000"/>
                </a:schemeClr>
              </a:solidFill>
              <a:latin typeface="Segoe UI Light"/>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0702" y="1602289"/>
            <a:ext cx="5622903" cy="4217177"/>
          </a:xfrm>
          <a:prstGeom prst="rect">
            <a:avLst/>
          </a:prstGeom>
          <a:ln>
            <a:noFill/>
          </a:ln>
          <a:effectLst>
            <a:outerShdw blurRad="292100" dist="139700" dir="2700000" algn="tl" rotWithShape="0">
              <a:srgbClr val="333333">
                <a:alpha val="65000"/>
              </a:srgbClr>
            </a:outerShdw>
          </a:effectLst>
        </p:spPr>
      </p:pic>
      <p:sp>
        <p:nvSpPr>
          <p:cNvPr id="3" name="Oval 2"/>
          <p:cNvSpPr/>
          <p:nvPr/>
        </p:nvSpPr>
        <p:spPr bwMode="auto">
          <a:xfrm>
            <a:off x="8561168" y="1860256"/>
            <a:ext cx="821723" cy="821723"/>
          </a:xfrm>
          <a:prstGeom prst="ellipse">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Oval 9"/>
          <p:cNvSpPr/>
          <p:nvPr/>
        </p:nvSpPr>
        <p:spPr bwMode="auto">
          <a:xfrm>
            <a:off x="9756401" y="1860256"/>
            <a:ext cx="821723" cy="821723"/>
          </a:xfrm>
          <a:prstGeom prst="ellipse">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424908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sz="6000" dirty="0" err="1" smtClean="0"/>
              <a:t>Integración</a:t>
            </a:r>
            <a:r>
              <a:rPr lang="en-US" sz="6000" dirty="0" smtClean="0"/>
              <a:t> Continua con VSTS con Apps UWP y Xamarin</a:t>
            </a:r>
            <a:endParaRPr lang="en-US" sz="6000" dirty="0"/>
          </a:p>
        </p:txBody>
      </p:sp>
    </p:spTree>
    <p:extLst>
      <p:ext uri="{BB962C8B-B14F-4D97-AF65-F5344CB8AC3E}">
        <p14:creationId xmlns:p14="http://schemas.microsoft.com/office/powerpoint/2010/main" val="2877640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Studio Team Services (VSTS) / TFS</a:t>
            </a:r>
            <a:endParaRPr lang="en-US" sz="3921" dirty="0">
              <a:gradFill>
                <a:gsLst>
                  <a:gs pos="10101">
                    <a:schemeClr val="tx1"/>
                  </a:gs>
                  <a:gs pos="54000">
                    <a:schemeClr val="tx1"/>
                  </a:gs>
                </a:gsLst>
                <a:lin ang="5400000" scaled="0"/>
              </a:gradFill>
            </a:endParaRPr>
          </a:p>
        </p:txBody>
      </p:sp>
      <p:sp>
        <p:nvSpPr>
          <p:cNvPr id="4" name="Text Placeholder 2"/>
          <p:cNvSpPr>
            <a:spLocks noGrp="1"/>
          </p:cNvSpPr>
          <p:nvPr>
            <p:ph type="body" sz="quarter" idx="10"/>
          </p:nvPr>
        </p:nvSpPr>
        <p:spPr>
          <a:xfrm>
            <a:off x="343941" y="1595978"/>
            <a:ext cx="5752059" cy="5914504"/>
          </a:xfrm>
        </p:spPr>
        <p:txBody>
          <a:bodyPr/>
          <a:lstStyle/>
          <a:p>
            <a:r>
              <a:rPr lang="en-US" sz="2000" dirty="0" smtClean="0"/>
              <a:t>Control de </a:t>
            </a:r>
            <a:r>
              <a:rPr lang="en-US" sz="2000" dirty="0" err="1" smtClean="0"/>
              <a:t>código</a:t>
            </a:r>
            <a:endParaRPr lang="en-US" sz="2000" dirty="0"/>
          </a:p>
          <a:p>
            <a:r>
              <a:rPr lang="en-US" sz="1400" dirty="0" err="1">
                <a:solidFill>
                  <a:schemeClr val="bg1">
                    <a:lumMod val="50000"/>
                  </a:schemeClr>
                </a:solidFill>
              </a:rPr>
              <a:t>Git</a:t>
            </a:r>
            <a:r>
              <a:rPr lang="en-US" sz="1400" dirty="0">
                <a:solidFill>
                  <a:schemeClr val="bg1">
                    <a:lumMod val="50000"/>
                  </a:schemeClr>
                </a:solidFill>
              </a:rPr>
              <a:t> </a:t>
            </a:r>
            <a:r>
              <a:rPr lang="en-US" sz="1400" dirty="0" smtClean="0">
                <a:solidFill>
                  <a:schemeClr val="bg1">
                    <a:lumMod val="50000"/>
                  </a:schemeClr>
                </a:solidFill>
              </a:rPr>
              <a:t>y </a:t>
            </a:r>
            <a:r>
              <a:rPr lang="en-US" sz="1400" dirty="0">
                <a:solidFill>
                  <a:schemeClr val="bg1">
                    <a:lumMod val="50000"/>
                  </a:schemeClr>
                </a:solidFill>
              </a:rPr>
              <a:t>Team Foundation Version Control (TFVC)</a:t>
            </a:r>
          </a:p>
          <a:p>
            <a:r>
              <a:rPr lang="en-US" sz="1400" dirty="0" smtClean="0">
                <a:solidFill>
                  <a:schemeClr val="bg1">
                    <a:lumMod val="50000"/>
                  </a:schemeClr>
                </a:solidFill>
              </a:rPr>
              <a:t>Repos </a:t>
            </a:r>
            <a:r>
              <a:rPr lang="en-US" sz="1400" dirty="0" err="1" smtClean="0">
                <a:solidFill>
                  <a:schemeClr val="bg1">
                    <a:lumMod val="50000"/>
                  </a:schemeClr>
                </a:solidFill>
              </a:rPr>
              <a:t>privados</a:t>
            </a:r>
            <a:r>
              <a:rPr lang="en-US" sz="1400" dirty="0" smtClean="0">
                <a:solidFill>
                  <a:schemeClr val="bg1">
                    <a:lumMod val="50000"/>
                  </a:schemeClr>
                </a:solidFill>
              </a:rPr>
              <a:t> </a:t>
            </a:r>
            <a:r>
              <a:rPr lang="en-US" sz="1400" dirty="0" err="1" smtClean="0">
                <a:solidFill>
                  <a:schemeClr val="bg1">
                    <a:lumMod val="50000"/>
                  </a:schemeClr>
                </a:solidFill>
              </a:rPr>
              <a:t>ilimitados</a:t>
            </a:r>
            <a:endParaRPr lang="en-US" sz="1400" i="1" dirty="0">
              <a:solidFill>
                <a:schemeClr val="bg1">
                  <a:lumMod val="50000"/>
                </a:schemeClr>
              </a:solidFill>
            </a:endParaRPr>
          </a:p>
          <a:p>
            <a:r>
              <a:rPr lang="en-US" sz="2000" dirty="0"/>
              <a:t>Agile Planning</a:t>
            </a:r>
            <a:endParaRPr lang="en-US" sz="2000" dirty="0">
              <a:solidFill>
                <a:schemeClr val="tx1"/>
              </a:solidFill>
            </a:endParaRPr>
          </a:p>
          <a:p>
            <a:r>
              <a:rPr lang="en-US" sz="1400" dirty="0">
                <a:solidFill>
                  <a:schemeClr val="bg1">
                    <a:lumMod val="50000"/>
                  </a:schemeClr>
                </a:solidFill>
              </a:rPr>
              <a:t>Work item tracking</a:t>
            </a:r>
          </a:p>
          <a:p>
            <a:r>
              <a:rPr lang="en-US" sz="1400" dirty="0">
                <a:solidFill>
                  <a:schemeClr val="bg1">
                    <a:lumMod val="50000"/>
                  </a:schemeClr>
                </a:solidFill>
              </a:rPr>
              <a:t>Kanban, backlogs, task </a:t>
            </a:r>
            <a:r>
              <a:rPr lang="en-US" sz="1400" dirty="0" smtClean="0">
                <a:solidFill>
                  <a:schemeClr val="bg1">
                    <a:lumMod val="50000"/>
                  </a:schemeClr>
                </a:solidFill>
              </a:rPr>
              <a:t>boards</a:t>
            </a:r>
            <a:endParaRPr lang="en-US" sz="1400" i="1" dirty="0">
              <a:solidFill>
                <a:schemeClr val="bg1">
                  <a:lumMod val="50000"/>
                </a:schemeClr>
              </a:solidFill>
            </a:endParaRPr>
          </a:p>
          <a:p>
            <a:r>
              <a:rPr lang="en-US" sz="2000" dirty="0" err="1" smtClean="0"/>
              <a:t>Integración</a:t>
            </a:r>
            <a:r>
              <a:rPr lang="en-US" sz="2000" dirty="0" smtClean="0"/>
              <a:t> Continua</a:t>
            </a:r>
            <a:endParaRPr lang="en-US" sz="2000" dirty="0">
              <a:solidFill>
                <a:schemeClr val="tx1"/>
              </a:solidFill>
            </a:endParaRPr>
          </a:p>
          <a:p>
            <a:r>
              <a:rPr lang="en-US" sz="1400" dirty="0" err="1" smtClean="0">
                <a:solidFill>
                  <a:schemeClr val="bg1">
                    <a:lumMod val="50000"/>
                  </a:schemeClr>
                </a:solidFill>
              </a:rPr>
              <a:t>Agentes</a:t>
            </a:r>
            <a:r>
              <a:rPr lang="en-US" sz="1400" dirty="0" smtClean="0">
                <a:solidFill>
                  <a:schemeClr val="bg1">
                    <a:lumMod val="50000"/>
                  </a:schemeClr>
                </a:solidFill>
              </a:rPr>
              <a:t> de build </a:t>
            </a:r>
            <a:r>
              <a:rPr lang="en-US" sz="1400" dirty="0" smtClean="0">
                <a:solidFill>
                  <a:schemeClr val="bg1">
                    <a:lumMod val="50000"/>
                  </a:schemeClr>
                </a:solidFill>
              </a:rPr>
              <a:t>Cloud-hosted</a:t>
            </a:r>
            <a:endParaRPr lang="en-US" sz="1400" dirty="0">
              <a:solidFill>
                <a:schemeClr val="bg1">
                  <a:lumMod val="50000"/>
                </a:schemeClr>
              </a:solidFill>
            </a:endParaRPr>
          </a:p>
          <a:p>
            <a:r>
              <a:rPr lang="en-US" sz="1400" dirty="0" smtClean="0">
                <a:solidFill>
                  <a:schemeClr val="bg1">
                    <a:lumMod val="50000"/>
                  </a:schemeClr>
                </a:solidFill>
              </a:rPr>
              <a:t>Soporte de build para </a:t>
            </a:r>
            <a:r>
              <a:rPr lang="en-US" sz="1400" dirty="0" err="1" smtClean="0">
                <a:solidFill>
                  <a:schemeClr val="bg1">
                    <a:lumMod val="50000"/>
                  </a:schemeClr>
                </a:solidFill>
              </a:rPr>
              <a:t>todas</a:t>
            </a:r>
            <a:r>
              <a:rPr lang="en-US" sz="1400" dirty="0" smtClean="0">
                <a:solidFill>
                  <a:schemeClr val="bg1">
                    <a:lumMod val="50000"/>
                  </a:schemeClr>
                </a:solidFill>
              </a:rPr>
              <a:t> las </a:t>
            </a:r>
            <a:r>
              <a:rPr lang="en-US" sz="1400" dirty="0" err="1" smtClean="0">
                <a:solidFill>
                  <a:schemeClr val="bg1">
                    <a:lumMod val="50000"/>
                  </a:schemeClr>
                </a:solidFill>
              </a:rPr>
              <a:t>plataformas</a:t>
            </a:r>
            <a:r>
              <a:rPr lang="en-US" sz="1400" dirty="0" smtClean="0">
                <a:solidFill>
                  <a:schemeClr val="bg1">
                    <a:lumMod val="50000"/>
                  </a:schemeClr>
                </a:solidFill>
              </a:rPr>
              <a:t> </a:t>
            </a:r>
            <a:r>
              <a:rPr lang="en-US" sz="1400" dirty="0" err="1" smtClean="0">
                <a:solidFill>
                  <a:schemeClr val="bg1">
                    <a:lumMod val="50000"/>
                  </a:schemeClr>
                </a:solidFill>
              </a:rPr>
              <a:t>móviles</a:t>
            </a:r>
            <a:endParaRPr lang="en-US" sz="1400" dirty="0">
              <a:solidFill>
                <a:schemeClr val="bg1">
                  <a:lumMod val="50000"/>
                </a:schemeClr>
              </a:solidFill>
            </a:endParaRPr>
          </a:p>
          <a:p>
            <a:r>
              <a:rPr lang="en-US" sz="1400" dirty="0" err="1" smtClean="0">
                <a:solidFill>
                  <a:schemeClr val="bg1">
                    <a:lumMod val="50000"/>
                  </a:schemeClr>
                </a:solidFill>
              </a:rPr>
              <a:t>Integración</a:t>
            </a:r>
            <a:r>
              <a:rPr lang="en-US" sz="1400" dirty="0" smtClean="0">
                <a:solidFill>
                  <a:schemeClr val="bg1">
                    <a:lumMod val="50000"/>
                  </a:schemeClr>
                </a:solidFill>
              </a:rPr>
              <a:t> con </a:t>
            </a:r>
            <a:r>
              <a:rPr lang="en-US" sz="1400" dirty="0">
                <a:solidFill>
                  <a:schemeClr val="bg1">
                    <a:lumMod val="50000"/>
                  </a:schemeClr>
                </a:solidFill>
              </a:rPr>
              <a:t>test clouds</a:t>
            </a:r>
          </a:p>
          <a:p>
            <a:endParaRPr lang="en-US" sz="1961" i="1" dirty="0">
              <a:solidFill>
                <a:schemeClr val="tx1"/>
              </a:solidFill>
            </a:endParaRPr>
          </a:p>
        </p:txBody>
      </p:sp>
      <p:pic>
        <p:nvPicPr>
          <p:cNvPr id="6" name="Picture 5"/>
          <p:cNvPicPr>
            <a:picLocks noChangeAspect="1"/>
          </p:cNvPicPr>
          <p:nvPr/>
        </p:nvPicPr>
        <p:blipFill>
          <a:blip r:embed="rId3"/>
          <a:stretch>
            <a:fillRect/>
          </a:stretch>
        </p:blipFill>
        <p:spPr>
          <a:xfrm>
            <a:off x="6320106" y="4370528"/>
            <a:ext cx="5378549" cy="2046555"/>
          </a:xfrm>
          <a:prstGeom prst="rect">
            <a:avLst/>
          </a:prstGeom>
        </p:spPr>
      </p:pic>
      <p:pic>
        <p:nvPicPr>
          <p:cNvPr id="7" name="Picture 6"/>
          <p:cNvPicPr>
            <a:picLocks noChangeAspect="1"/>
          </p:cNvPicPr>
          <p:nvPr/>
        </p:nvPicPr>
        <p:blipFill>
          <a:blip r:embed="rId4"/>
          <a:stretch>
            <a:fillRect/>
          </a:stretch>
        </p:blipFill>
        <p:spPr>
          <a:xfrm>
            <a:off x="6320106" y="1785555"/>
            <a:ext cx="5378549" cy="2308716"/>
          </a:xfrm>
          <a:prstGeom prst="rect">
            <a:avLst/>
          </a:prstGeom>
        </p:spPr>
      </p:pic>
    </p:spTree>
    <p:extLst>
      <p:ext uri="{BB962C8B-B14F-4D97-AF65-F5344CB8AC3E}">
        <p14:creationId xmlns:p14="http://schemas.microsoft.com/office/powerpoint/2010/main" val="4141095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sz="6000" dirty="0" smtClean="0"/>
              <a:t>VSTS, Pull Request y CI</a:t>
            </a:r>
            <a:endParaRPr lang="en-US" sz="6000" dirty="0"/>
          </a:p>
        </p:txBody>
      </p:sp>
    </p:spTree>
    <p:extLst>
      <p:ext uri="{BB962C8B-B14F-4D97-AF65-F5344CB8AC3E}">
        <p14:creationId xmlns:p14="http://schemas.microsoft.com/office/powerpoint/2010/main" val="195410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PPT%20Theme">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PPT%20Theme" id="{82616841-7427-4827-869A-BD59E6CB2CB3}" vid="{68DEB26C-E886-4233-AE85-B4E59D32E7E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odule xmlns="EEE5B532-0FC6-42A2-92D4-EABE09DEBFCC" xsi:nil="true"/>
    <Status xmlns="EEE5B532-0FC6-42A2-92D4-EABE09DEBFCC">Final</Status>
    <Content_x0020_Type xmlns="EEE5B532-0FC6-42A2-92D4-EABE09DEBFCC">Slide Presentation</Content_x0020_Typ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7A91A40830EBD43BE524A7CE4B3AE1E" ma:contentTypeVersion="" ma:contentTypeDescription="Create a new document." ma:contentTypeScope="" ma:versionID="564620281baef6ba28e9e829bb933c81">
  <xsd:schema xmlns:xsd="http://www.w3.org/2001/XMLSchema" xmlns:xs="http://www.w3.org/2001/XMLSchema" xmlns:p="http://schemas.microsoft.com/office/2006/metadata/properties" xmlns:ns2="EEE5B532-0FC6-42A2-92D4-EABE09DEBFCC" targetNamespace="http://schemas.microsoft.com/office/2006/metadata/properties" ma:root="true" ma:fieldsID="e0bdcf4237a0a33696396f5b9319db96" ns2:_="">
    <xsd:import namespace="EEE5B532-0FC6-42A2-92D4-EABE09DEBFCC"/>
    <xsd:element name="properties">
      <xsd:complexType>
        <xsd:sequence>
          <xsd:element name="documentManagement">
            <xsd:complexType>
              <xsd:all>
                <xsd:element ref="ns2:Content_x0020_Type"/>
                <xsd:element ref="ns2:Module" minOccurs="0"/>
                <xsd:element ref="ns2:Status"/>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E5B532-0FC6-42A2-92D4-EABE09DEBFCC"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Assessment Policheck"/>
          <xsd:enumeration value="Break Slides"/>
          <xsd:enumeration value="CC File"/>
          <xsd:enumeration value="CC Policheck"/>
          <xsd:enumeration value="Instructor Image"/>
          <xsd:enumeration value="Outline/Meeting Recordings"/>
          <xsd:enumeration value="Slide Presentation"/>
          <xsd:enumeration value="Slide Presentation Policheck"/>
          <xsd:enumeration value="SME Recruitment"/>
          <xsd:enumeration value="Video"/>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ma:displayName="Status" ma:default="Draft" ma:format="Dropdown" ma:internalName="Status">
      <xsd:simpleType>
        <xsd:restriction base="dms:Choice">
          <xsd:enumeration value="Draft"/>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F5E1494-6B65-4E1E-9729-2B216CB62627}">
  <ds:schemaRefs>
    <ds:schemaRef ds:uri="http://purl.org/dc/elements/1.1/"/>
    <ds:schemaRef ds:uri="EEE5B532-0FC6-42A2-92D4-EABE09DEBFCC"/>
    <ds:schemaRef ds:uri="http://purl.org/dc/terms/"/>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DE9A42DE-7C1D-459D-B825-997C7A9B9B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E5B532-0FC6-42A2-92D4-EABE09DEBF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6A11EA6-2FC2-46BC-88D1-DD1545DDA3D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 Theme</Template>
  <TotalTime>0</TotalTime>
  <Words>875</Words>
  <Application>Microsoft Office PowerPoint</Application>
  <PresentationFormat>Panorámica</PresentationFormat>
  <Paragraphs>127</Paragraphs>
  <Slides>20</Slides>
  <Notes>12</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20</vt:i4>
      </vt:variant>
    </vt:vector>
  </HeadingPairs>
  <TitlesOfParts>
    <vt:vector size="29" baseType="lpstr">
      <vt:lpstr>Aller</vt:lpstr>
      <vt:lpstr>Arial</vt:lpstr>
      <vt:lpstr>Calibri</vt:lpstr>
      <vt:lpstr>Consolas</vt:lpstr>
      <vt:lpstr>Segoe UI</vt:lpstr>
      <vt:lpstr>Segoe UI Light</vt:lpstr>
      <vt:lpstr>Segoe UI Semibold</vt:lpstr>
      <vt:lpstr>Times New Roman</vt:lpstr>
      <vt:lpstr>PPT%20Theme</vt:lpstr>
      <vt:lpstr>Utilizando HockeyApp Despliegue continuo</vt:lpstr>
      <vt:lpstr>Javier Suárez Ruiz</vt:lpstr>
      <vt:lpstr>Presentación de PowerPoint</vt:lpstr>
      <vt:lpstr>“Mobile DevOps”</vt:lpstr>
      <vt:lpstr>¿Qué queremos decir con DevOps”?</vt:lpstr>
      <vt:lpstr>Continuous Integration (CI) </vt:lpstr>
      <vt:lpstr>Integración Continua con VSTS con Apps UWP y Xamarin</vt:lpstr>
      <vt:lpstr>Visual Studio Team Services (VSTS) / TFS</vt:lpstr>
      <vt:lpstr>VSTS, Pull Request y CI</vt:lpstr>
      <vt:lpstr>Entrega Continua </vt:lpstr>
      <vt:lpstr>HockeyApp</vt:lpstr>
      <vt:lpstr>HockeyApp – Las claves</vt:lpstr>
      <vt:lpstr>Distribución de betas</vt:lpstr>
      <vt:lpstr>Distribución continua</vt:lpstr>
      <vt:lpstr>Monitorización continua</vt:lpstr>
      <vt:lpstr>Reportes de errores</vt:lpstr>
      <vt:lpstr>Monitorización continua</vt:lpstr>
      <vt:lpstr>Entonces, ¿qué nos aporta “Mobile DevOps”?</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2015-03-21T09:10:53Z</dcterms:created>
  <dcterms:modified xsi:type="dcterms:W3CDTF">2016-05-15T09:14:10Z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0x01010077A91A40830EBD43BE524A7CE4B3AE1E</vt:lpwstr>
  </property>
</Properties>
</file>